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5" r:id="rId5"/>
    <p:sldId id="261" r:id="rId6"/>
    <p:sldId id="262" r:id="rId7"/>
    <p:sldId id="263" r:id="rId8"/>
    <p:sldId id="264" r:id="rId9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 1,000 Residents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8"/>
                <c:pt idx="0">
                  <c:v>National</c:v>
                </c:pt>
                <c:pt idx="1">
                  <c:v>Visalia</c:v>
                </c:pt>
                <c:pt idx="2">
                  <c:v>Dinuba</c:v>
                </c:pt>
                <c:pt idx="3">
                  <c:v>Porterville</c:v>
                </c:pt>
                <c:pt idx="4">
                  <c:v>Exeter</c:v>
                </c:pt>
                <c:pt idx="5">
                  <c:v>Farmersville</c:v>
                </c:pt>
                <c:pt idx="6">
                  <c:v>Tulare</c:v>
                </c:pt>
                <c:pt idx="7">
                  <c:v>Lindsay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1.9</c:v>
                </c:pt>
                <c:pt idx="1">
                  <c:v>1.08</c:v>
                </c:pt>
                <c:pt idx="2">
                  <c:v>0.76</c:v>
                </c:pt>
                <c:pt idx="3">
                  <c:v>1.1000000000000001</c:v>
                </c:pt>
                <c:pt idx="4">
                  <c:v>1.7</c:v>
                </c:pt>
                <c:pt idx="5">
                  <c:v>1.5</c:v>
                </c:pt>
                <c:pt idx="6">
                  <c:v>1.5</c:v>
                </c:pt>
                <c:pt idx="7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87-4500-B118-6DFB2E2E2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042960"/>
        <c:axId val="188932688"/>
      </c:barChart>
      <c:catAx>
        <c:axId val="18804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932688"/>
        <c:crosses val="autoZero"/>
        <c:auto val="1"/>
        <c:lblAlgn val="ctr"/>
        <c:lblOffset val="100"/>
        <c:noMultiLvlLbl val="0"/>
      </c:catAx>
      <c:valAx>
        <c:axId val="188932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04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Public safety department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DEPARTMENT OVERVIEW </a:t>
            </a:r>
          </a:p>
          <a:p>
            <a:r>
              <a:rPr lang="en-US" sz="4400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89595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 ORGANIZATIONAL 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8"/>
            <a:endParaRPr lang="en-US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7BD22D5B-5C98-4B85-94F4-52F515B92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775" y="1885256"/>
            <a:ext cx="9488224" cy="497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12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SAFETY DEPARTMENT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Currently:   Director and 2 Public Safety Lieutenants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13 PUBLIC SAFETY OFFICERS </a:t>
            </a:r>
          </a:p>
          <a:p>
            <a:pPr lvl="2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 Sergeants and 8 Patrol Officers</a:t>
            </a:r>
          </a:p>
          <a:p>
            <a:pPr lvl="5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4 shifts on a rotational 12 hour schedule</a:t>
            </a:r>
          </a:p>
          <a:p>
            <a:pPr lvl="5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1 School Resource Officer (LUSD Funded)</a:t>
            </a:r>
          </a:p>
          <a:p>
            <a:pPr lvl="5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2 Administrative Staffing</a:t>
            </a:r>
          </a:p>
          <a:p>
            <a:pPr lvl="5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1 Open Detective Position</a:t>
            </a:r>
          </a:p>
          <a:p>
            <a:pPr lvl="5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3 Open Fire Lieutenant Positions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8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13,463 as of 2019</a:t>
            </a:r>
          </a:p>
          <a:p>
            <a:pPr lvl="8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Source census.gov</a:t>
            </a:r>
          </a:p>
          <a:p>
            <a:pPr lvl="8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12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276360"/>
              </p:ext>
            </p:extLst>
          </p:nvPr>
        </p:nvGraphicFramePr>
        <p:xfrm>
          <a:off x="1203325" y="2011363"/>
          <a:ext cx="9783763" cy="4206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1198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safety department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9183" y="2003053"/>
            <a:ext cx="9784080" cy="420624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2012 Comparison:  </a:t>
            </a:r>
          </a:p>
          <a:p>
            <a:pPr lvl="4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3   Administrative Officers</a:t>
            </a:r>
          </a:p>
          <a:p>
            <a:pPr lvl="4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14 Patrol Officers</a:t>
            </a:r>
          </a:p>
          <a:p>
            <a:pPr lvl="4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4   Sergeants 10 Patrol Officers</a:t>
            </a:r>
          </a:p>
          <a:p>
            <a:pPr lvl="4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1   Detective</a:t>
            </a:r>
          </a:p>
          <a:p>
            <a:pPr lvl="4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1   School Resource Officer</a:t>
            </a:r>
          </a:p>
          <a:p>
            <a:pPr lvl="4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4   Part-Time Officers</a:t>
            </a:r>
          </a:p>
          <a:p>
            <a:pPr lvl="4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3   Fire Engineers</a:t>
            </a:r>
          </a:p>
          <a:p>
            <a:pPr lvl="4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2   Animal Control Officers</a:t>
            </a:r>
          </a:p>
        </p:txBody>
      </p:sp>
    </p:spTree>
    <p:extLst>
      <p:ext uri="{BB962C8B-B14F-4D97-AF65-F5344CB8AC3E}">
        <p14:creationId xmlns:p14="http://schemas.microsoft.com/office/powerpoint/2010/main" val="119557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Safety department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10575FC-5AF1-4C36-B6C8-D7331A74B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878226"/>
              </p:ext>
            </p:extLst>
          </p:nvPr>
        </p:nvGraphicFramePr>
        <p:xfrm>
          <a:off x="1202918" y="2011680"/>
          <a:ext cx="9784080" cy="32649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4908">
                  <a:extLst>
                    <a:ext uri="{9D8B030D-6E8A-4147-A177-3AD203B41FA5}">
                      <a16:colId xmlns:a16="http://schemas.microsoft.com/office/drawing/2014/main" val="2540786641"/>
                    </a:ext>
                  </a:extLst>
                </a:gridCol>
                <a:gridCol w="941783">
                  <a:extLst>
                    <a:ext uri="{9D8B030D-6E8A-4147-A177-3AD203B41FA5}">
                      <a16:colId xmlns:a16="http://schemas.microsoft.com/office/drawing/2014/main" val="3889215641"/>
                    </a:ext>
                  </a:extLst>
                </a:gridCol>
                <a:gridCol w="1224318">
                  <a:extLst>
                    <a:ext uri="{9D8B030D-6E8A-4147-A177-3AD203B41FA5}">
                      <a16:colId xmlns:a16="http://schemas.microsoft.com/office/drawing/2014/main" val="1368822148"/>
                    </a:ext>
                  </a:extLst>
                </a:gridCol>
                <a:gridCol w="1695210">
                  <a:extLst>
                    <a:ext uri="{9D8B030D-6E8A-4147-A177-3AD203B41FA5}">
                      <a16:colId xmlns:a16="http://schemas.microsoft.com/office/drawing/2014/main" val="3854006788"/>
                    </a:ext>
                  </a:extLst>
                </a:gridCol>
                <a:gridCol w="3166484">
                  <a:extLst>
                    <a:ext uri="{9D8B030D-6E8A-4147-A177-3AD203B41FA5}">
                      <a16:colId xmlns:a16="http://schemas.microsoft.com/office/drawing/2014/main" val="3887499017"/>
                    </a:ext>
                  </a:extLst>
                </a:gridCol>
                <a:gridCol w="1631377">
                  <a:extLst>
                    <a:ext uri="{9D8B030D-6E8A-4147-A177-3AD203B41FA5}">
                      <a16:colId xmlns:a16="http://schemas.microsoft.com/office/drawing/2014/main" val="2251359032"/>
                    </a:ext>
                  </a:extLst>
                </a:gridCol>
              </a:tblGrid>
              <a:tr h="332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Quantity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Make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Model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Source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Avg. Mileage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1396386"/>
                  </a:ext>
                </a:extLst>
              </a:tr>
              <a:tr h="332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Toyota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Highlander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Purchased New- Insurance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6,500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0948351"/>
                  </a:ext>
                </a:extLst>
              </a:tr>
              <a:tr h="332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Chevy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Silverado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Purchased New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125,500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668921"/>
                  </a:ext>
                </a:extLst>
              </a:tr>
              <a:tr h="332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Ford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Fusion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Purchased New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120,000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111352"/>
                  </a:ext>
                </a:extLst>
              </a:tr>
              <a:tr h="332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Ford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Crown Vic.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Purchased Used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114,000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307600"/>
                  </a:ext>
                </a:extLst>
              </a:tr>
              <a:tr h="332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Toyota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Highlander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Purchased New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111,000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137634"/>
                  </a:ext>
                </a:extLst>
              </a:tr>
              <a:tr h="332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Ford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Crown Vic.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Purchased Used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106,000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8212667"/>
                  </a:ext>
                </a:extLst>
              </a:tr>
              <a:tr h="332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Ford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Crown Vic.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Purchased Used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142,000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23940"/>
                  </a:ext>
                </a:extLst>
              </a:tr>
              <a:tr h="332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Toyota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Highlander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Purchased New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125,000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4242528"/>
                  </a:ext>
                </a:extLst>
              </a:tr>
              <a:tr h="268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Ford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Crown Vic.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Purchased Used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148,000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9683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341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Safety Department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Current Challenges:</a:t>
            </a:r>
          </a:p>
          <a:p>
            <a:pPr lvl="3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Public Safety Model needs to change</a:t>
            </a:r>
          </a:p>
          <a:p>
            <a:pPr lvl="3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Police and Fire Services supporting each other </a:t>
            </a:r>
          </a:p>
          <a:p>
            <a:pPr lvl="3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Fill Fire Lieutenant Positions with Fire Professionals</a:t>
            </a:r>
          </a:p>
          <a:p>
            <a:pPr lvl="3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Current Model cannot be sustained</a:t>
            </a:r>
          </a:p>
          <a:p>
            <a:pPr lvl="3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Equipment upgrades and keeping up with technology</a:t>
            </a:r>
          </a:p>
          <a:p>
            <a:pPr lvl="3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Police and Fire training in the new climate and varying techniques to adapt to the future model of policing and social justice</a:t>
            </a:r>
          </a:p>
          <a:p>
            <a:pPr lvl="3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07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safety department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Criminal Cases sent to the District Attorney’s Office:</a:t>
            </a:r>
          </a:p>
          <a:p>
            <a:r>
              <a:rPr lang="en-US" sz="3200" dirty="0"/>
              <a:t>2019 Cases:</a:t>
            </a:r>
          </a:p>
          <a:p>
            <a:r>
              <a:rPr lang="en-US" sz="3200" dirty="0"/>
              <a:t>Filed:  69.21 %</a:t>
            </a:r>
          </a:p>
          <a:p>
            <a:r>
              <a:rPr lang="en-US" sz="3200" dirty="0"/>
              <a:t>Rejected for Lack of Evidence 24.01%</a:t>
            </a:r>
          </a:p>
          <a:p>
            <a:r>
              <a:rPr lang="en-US" sz="3200" dirty="0"/>
              <a:t>Rejected for further information:  3.1%</a:t>
            </a:r>
          </a:p>
          <a:p>
            <a:pPr lvl="2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191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4714</TotalTime>
  <Words>278</Words>
  <Application>Microsoft Office PowerPoint</Application>
  <PresentationFormat>Widescreen</PresentationFormat>
  <Paragraphs>103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Banded</vt:lpstr>
      <vt:lpstr>Public safety department</vt:lpstr>
      <vt:lpstr>DEPARTMENT ORGANIZATIONAL CHART</vt:lpstr>
      <vt:lpstr>PUBLIC SAFETY DEPARTMENT</vt:lpstr>
      <vt:lpstr>overview</vt:lpstr>
      <vt:lpstr>Public safety department</vt:lpstr>
      <vt:lpstr>Public Safety department</vt:lpstr>
      <vt:lpstr>Public Safety Department</vt:lpstr>
      <vt:lpstr>Public safety department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safety department</dc:title>
  <dc:creator>Hughes</dc:creator>
  <cp:lastModifiedBy>Mayra Espinoza-Martinez</cp:lastModifiedBy>
  <cp:revision>26</cp:revision>
  <cp:lastPrinted>2021-02-24T00:59:37Z</cp:lastPrinted>
  <dcterms:created xsi:type="dcterms:W3CDTF">2016-03-01T19:03:45Z</dcterms:created>
  <dcterms:modified xsi:type="dcterms:W3CDTF">2021-02-24T22:36:39Z</dcterms:modified>
</cp:coreProperties>
</file>