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07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90F0B-D879-4BD2-A603-0ED430118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A4FFD3-4226-4AE5-8187-8EB6D408E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6ADAB-C580-4356-9ACB-FD1188D30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16B94-E7E1-4C21-8824-390CEC4AA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F2FBE-F4D3-41AF-B630-EC19F9B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8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61865-FB6A-4640-8CF3-A983637FA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F7510-D194-41B7-BD86-499378344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F17E6-9165-4637-9824-227CEA79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89071-5A48-4EAD-A668-B8F2F70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2062F-B3A2-4D79-9B14-581908997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0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941402-97AE-4C86-BD2A-DF7AB70A6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6F477C-CB25-48E6-9F84-0B3939012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9C56A-25B0-4C4D-B15A-B7AB9B857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D5195-6CE6-4A1C-B42D-B766CF44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CF892-BBB9-4D32-A147-A886B02A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5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89757-6A85-49F4-AF8B-C4B8320F7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31884-7EF5-45AE-AA41-C2115DA6C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FB41D-AC33-4CD7-9A5A-94E1515C5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A6C34-A891-4EFB-8DA8-581D6EBBD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7C289-75C7-430E-807D-F14DB9C73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0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F679-A840-42F3-B681-2CFB3852A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BB8B4-7FB9-4D5C-9CA6-2350D32D7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8A155-FC4F-499B-9C47-57AA0DB19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C92FF-A56F-4F54-BC59-5F1658596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727FD-DC66-4CAB-8C94-41B4D984C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9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11FE8-E634-41F5-A586-02988C558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741ED-C692-436C-AC25-76F6CF04F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770D1-6022-424B-BAB3-0B20E9B8C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2BFF8-9B69-45F0-BDC6-266F7FFE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4E78E-659D-4ECA-A4F8-A88A5A8DE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6052B-725E-41DA-A816-E3BA8E85F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7B6E0-02C8-4ABD-A0A1-1516EC2F9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FD68D-0456-4240-B959-201D99919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02060-DC34-4EC6-8BAE-82CE79A72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D79E17-2093-4993-9946-25B17E6EAF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EDF746-279D-4AD9-9B92-D4211CC78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83BD10-4EA6-445F-A8DD-5EB138279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D67222-BBF9-4424-A9CA-75F440DC9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050D94-8539-4192-B243-9ACF5FF4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8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388F-3BCC-4A57-A780-F4FE5C206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74608-03E3-44D6-8673-545AF7F01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89B550-3111-449C-B938-2C9DC2109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6DE978-13CB-41DB-86C9-AB1B76C9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6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F08E18-C805-49A8-BF81-AE4423A46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DC533D-EF8A-41DD-B689-AE2D5781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00DC3-B982-4C7C-9686-F77E21D4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5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27570-5E1A-4526-A9AB-18B957DBF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543B3-CB39-440E-89AE-BF0596F8E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1FDD02-EBDC-414D-8A75-0DEE85D12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74BA0-B037-4E32-A1CA-B8C262C87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F4349-72B6-4ABD-852D-610A3768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660B8-E47C-4597-9F8C-A8B33710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CF6-7142-4F62-B0C7-7D8F06D38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F62E25-C682-459B-B04E-6A4245E047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DFBC5-8E09-4EF5-8513-F4EC2EE0B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700BF-B151-4509-8A62-563D493FA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44AFD-19D6-4F86-A16B-32F021E80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9A7BA-88F6-4CD2-AB38-BB56F184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B9E930-8EB0-459D-B5FF-BDB833041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1DA82-6BA4-48F6-B01C-E3B779A36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0C7B1-49DF-4A85-8BF2-7E39DF901B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3E093-65F0-4A86-980B-CCB6571686F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449A8-1099-4B8D-94F0-DE6D2DD80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65DDF-6743-4099-9FA2-951E7FF29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B3BA4-1B18-4661-93F2-FEFF157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9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134A1-C56A-46B9-ABDC-93E9E2CD3E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Ordinance 592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515D4E-ABCD-45D0-9DC3-A4F823122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12435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 Ordinance Providing for the Payment of Salaries to Members of the City Council in the City of Lindsay and Declaring the Operative and Effective Dates of Said Ordinance</a:t>
            </a: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2DA2DDD-43BD-4B71-824A-2057260B5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901" y="1030288"/>
            <a:ext cx="1450197" cy="143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61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AFC21C-7E39-4000-ADA1-8150BBC27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ED1B9-DE90-4B6B-B435-B03BBD725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</a:rPr>
              <a:t>Accurately reflect the time, effort, and meaningful contributions the City Council makes to the community</a:t>
            </a:r>
          </a:p>
          <a:p>
            <a:r>
              <a:rPr lang="en-US" sz="3600" dirty="0">
                <a:latin typeface="Times New Roman" panose="02020603050405020304" pitchFamily="18" charset="0"/>
              </a:rPr>
              <a:t>Based upon research of comparable cities and the date upon which the salaries were last set, City staff recommends an increase to the monthly stipend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8664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89D3E-2C50-47A5-A715-69A0EED26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0F639B-B395-439E-9005-FA140F546E3D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116FED-567D-4D04-B677-9B67C9D95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351406"/>
              </p:ext>
            </p:extLst>
          </p:nvPr>
        </p:nvGraphicFramePr>
        <p:xfrm>
          <a:off x="669036" y="1929384"/>
          <a:ext cx="10853929" cy="4545202"/>
        </p:xfrm>
        <a:graphic>
          <a:graphicData uri="http://schemas.openxmlformats.org/drawingml/2006/table">
            <a:tbl>
              <a:tblPr firstRow="1" firstCol="1" bandRow="1"/>
              <a:tblGrid>
                <a:gridCol w="2292675">
                  <a:extLst>
                    <a:ext uri="{9D8B030D-6E8A-4147-A177-3AD203B41FA5}">
                      <a16:colId xmlns:a16="http://schemas.microsoft.com/office/drawing/2014/main" val="1518604428"/>
                    </a:ext>
                  </a:extLst>
                </a:gridCol>
                <a:gridCol w="2925338">
                  <a:extLst>
                    <a:ext uri="{9D8B030D-6E8A-4147-A177-3AD203B41FA5}">
                      <a16:colId xmlns:a16="http://schemas.microsoft.com/office/drawing/2014/main" val="690730379"/>
                    </a:ext>
                  </a:extLst>
                </a:gridCol>
                <a:gridCol w="2820860">
                  <a:extLst>
                    <a:ext uri="{9D8B030D-6E8A-4147-A177-3AD203B41FA5}">
                      <a16:colId xmlns:a16="http://schemas.microsoft.com/office/drawing/2014/main" val="482928852"/>
                    </a:ext>
                  </a:extLst>
                </a:gridCol>
                <a:gridCol w="2815056">
                  <a:extLst>
                    <a:ext uri="{9D8B030D-6E8A-4147-A177-3AD203B41FA5}">
                      <a16:colId xmlns:a16="http://schemas.microsoft.com/office/drawing/2014/main" val="2032576829"/>
                    </a:ext>
                  </a:extLst>
                </a:gridCol>
              </a:tblGrid>
              <a:tr h="40013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Council Compensation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837752"/>
                  </a:ext>
                </a:extLst>
              </a:tr>
              <a:tr h="672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Council Members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Mayor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Mayor Pro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Vice Mayor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86205"/>
                  </a:ext>
                </a:extLst>
              </a:tr>
              <a:tr h="4001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Porterville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 per meeting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$25 per meeting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866417"/>
                  </a:ext>
                </a:extLst>
              </a:tr>
              <a:tr h="4001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Exeter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 per meeting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 per meeting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975787"/>
                  </a:ext>
                </a:extLst>
              </a:tr>
              <a:tr h="4001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Tulare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 per meeting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 per meeting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618978"/>
                  </a:ext>
                </a:extLst>
              </a:tr>
              <a:tr h="4001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Farmersville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$300 a month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$300 per month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277244"/>
                  </a:ext>
                </a:extLst>
              </a:tr>
              <a:tr h="4001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Lemoore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$300 per month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$400 per month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299170"/>
                  </a:ext>
                </a:extLst>
              </a:tr>
              <a:tr h="4001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Reedley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$150 per month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$150 per month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054440"/>
                  </a:ext>
                </a:extLst>
              </a:tr>
              <a:tr h="4001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Madera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$500 per month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$500 per month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076855"/>
                  </a:ext>
                </a:extLst>
              </a:tr>
              <a:tr h="6720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Visalia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District 1-2: $1,031.52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District 3-4: $991.72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District 1-2: $1,031.52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District 3-4: $991.72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609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38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89D3E-2C50-47A5-A715-69A0EED26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0F639B-B395-439E-9005-FA140F546E3D}"/>
              </a:ext>
            </a:extLst>
          </p:cNvPr>
          <p:cNvSpPr txBox="1"/>
          <p:nvPr/>
        </p:nvSpPr>
        <p:spPr>
          <a:xfrm>
            <a:off x="838200" y="1929384"/>
            <a:ext cx="10684764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1966 – City Council members approved monthly stipend rates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$50.00 for Council Members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$75.00 for the Mayor</a:t>
            </a: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Staff recommends an increase to the monthly stipend with an additional stipend for the Mayor and Mayor Pro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Proposed total amounts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$250/month for Councilmembers not serving as Mayor or Mayor Pro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$275/month for Mayor Pro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$300/month for Mayor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6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96EDD3-D31B-41CC-B336-F04C72141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 Date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6BD1-3DC8-4E4F-8467-1B82196F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10838052" cy="41191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</a:rPr>
              <a:t>If approved, effective November 2022, or as soon as possible after the certification of election results</a:t>
            </a:r>
          </a:p>
          <a:p>
            <a:endParaRPr lang="en-US" sz="22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3682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287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Ordinance 592</vt:lpstr>
      <vt:lpstr>Purpose</vt:lpstr>
      <vt:lpstr>Data</vt:lpstr>
      <vt:lpstr>Background</vt:lpstr>
      <vt:lpstr>Operative 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 Compensation</dc:title>
  <dc:creator>Francesca Quintana</dc:creator>
  <cp:lastModifiedBy>Francesca Quintana</cp:lastModifiedBy>
  <cp:revision>7</cp:revision>
  <dcterms:created xsi:type="dcterms:W3CDTF">2021-12-13T23:56:57Z</dcterms:created>
  <dcterms:modified xsi:type="dcterms:W3CDTF">2021-12-14T17:24:13Z</dcterms:modified>
</cp:coreProperties>
</file>