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9" r:id="rId4"/>
  </p:sldMasterIdLst>
  <p:notesMasterIdLst>
    <p:notesMasterId r:id="rId17"/>
  </p:notesMasterIdLst>
  <p:sldIdLst>
    <p:sldId id="256" r:id="rId5"/>
    <p:sldId id="268" r:id="rId6"/>
    <p:sldId id="260" r:id="rId7"/>
    <p:sldId id="274" r:id="rId8"/>
    <p:sldId id="280" r:id="rId9"/>
    <p:sldId id="273" r:id="rId10"/>
    <p:sldId id="279" r:id="rId11"/>
    <p:sldId id="261" r:id="rId12"/>
    <p:sldId id="265" r:id="rId13"/>
    <p:sldId id="262" r:id="rId14"/>
    <p:sldId id="275" r:id="rId15"/>
    <p:sldId id="27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esca Quintana" userId="bffc7146-2d0c-46f0-ae1b-4c1c64f48d90" providerId="ADAL" clId="{C86A0CBB-FA04-4F4D-B9AC-620DDB361563}"/>
    <pc:docChg chg="delSld modSld">
      <pc:chgData name="Francesca Quintana" userId="bffc7146-2d0c-46f0-ae1b-4c1c64f48d90" providerId="ADAL" clId="{C86A0CBB-FA04-4F4D-B9AC-620DDB361563}" dt="2021-12-15T00:11:18.888" v="32" actId="47"/>
      <pc:docMkLst>
        <pc:docMk/>
      </pc:docMkLst>
      <pc:sldChg chg="modSp mod">
        <pc:chgData name="Francesca Quintana" userId="bffc7146-2d0c-46f0-ae1b-4c1c64f48d90" providerId="ADAL" clId="{C86A0CBB-FA04-4F4D-B9AC-620DDB361563}" dt="2021-12-15T00:10:35.958" v="31" actId="20577"/>
        <pc:sldMkLst>
          <pc:docMk/>
          <pc:sldMk cId="1404157413" sldId="261"/>
        </pc:sldMkLst>
        <pc:spChg chg="mod">
          <ac:chgData name="Francesca Quintana" userId="bffc7146-2d0c-46f0-ae1b-4c1c64f48d90" providerId="ADAL" clId="{C86A0CBB-FA04-4F4D-B9AC-620DDB361563}" dt="2021-12-15T00:10:35.958" v="31" actId="20577"/>
          <ac:spMkLst>
            <pc:docMk/>
            <pc:sldMk cId="1404157413" sldId="261"/>
            <ac:spMk id="2" creationId="{E527E31B-C465-40C5-B069-CD879FC74BB5}"/>
          </ac:spMkLst>
        </pc:spChg>
      </pc:sldChg>
      <pc:sldChg chg="del">
        <pc:chgData name="Francesca Quintana" userId="bffc7146-2d0c-46f0-ae1b-4c1c64f48d90" providerId="ADAL" clId="{C86A0CBB-FA04-4F4D-B9AC-620DDB361563}" dt="2021-12-15T00:11:18.888" v="32" actId="47"/>
        <pc:sldMkLst>
          <pc:docMk/>
          <pc:sldMk cId="886844522" sldId="266"/>
        </pc:sldMkLst>
      </pc:sldChg>
      <pc:sldChg chg="modSp mod">
        <pc:chgData name="Francesca Quintana" userId="bffc7146-2d0c-46f0-ae1b-4c1c64f48d90" providerId="ADAL" clId="{C86A0CBB-FA04-4F4D-B9AC-620DDB361563}" dt="2021-12-15T00:07:39.267" v="12" actId="20577"/>
        <pc:sldMkLst>
          <pc:docMk/>
          <pc:sldMk cId="639123909" sldId="274"/>
        </pc:sldMkLst>
        <pc:spChg chg="mod">
          <ac:chgData name="Francesca Quintana" userId="bffc7146-2d0c-46f0-ae1b-4c1c64f48d90" providerId="ADAL" clId="{C86A0CBB-FA04-4F4D-B9AC-620DDB361563}" dt="2021-12-15T00:07:39.267" v="12" actId="20577"/>
          <ac:spMkLst>
            <pc:docMk/>
            <pc:sldMk cId="639123909" sldId="274"/>
            <ac:spMk id="5" creationId="{4B9CD7C9-ABCB-4288-A9C5-3931FC3D531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5D8585-AF64-4D04-A9F7-284EBE969738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E8DB18-121D-4675-BBEC-AF3B23552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843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9B3B1-1526-47F9-9CD2-69A5CA1AEE33}" type="datetime1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City of Lindsay: American Rescue Plan Act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884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A1E38-9E77-44E6-8EE5-60E1FE0FE494}" type="datetime1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City of Lindsay: American Rescue Plan Act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220000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A1E38-9E77-44E6-8EE5-60E1FE0FE494}" type="datetime1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City of Lindsay: American Rescue Plan Act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974233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A1E38-9E77-44E6-8EE5-60E1FE0FE494}" type="datetime1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City of Lindsay: American Rescue Plan Act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7034948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A1E38-9E77-44E6-8EE5-60E1FE0FE494}" type="datetime1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City of Lindsay: American Rescue Plan Act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838217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A1E38-9E77-44E6-8EE5-60E1FE0FE494}" type="datetime1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City of Lindsay: American Rescue Plan Act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416724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A1E38-9E77-44E6-8EE5-60E1FE0FE494}" type="datetime1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City of Lindsay: American Rescue Plan Act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48356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BC044-DB6E-4B7E-BD24-C260EEDAD199}" type="datetime1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City of Lindsay: American Rescue Plan Act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9990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2A1ED-5B11-4491-A854-FE2D3400D914}" type="datetime1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City of Lindsay: American Rescue Plan Act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616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90A14-EB94-4BB9-9516-9564EAD2C31B}" type="datetime1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City of Lindsay: American Rescue Plan Act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142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C186-217B-49B1-A48F-5EFF6E917EBD}" type="datetime1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City of Lindsay: American Rescue Plan Act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59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2F74A-F5D8-4C1D-A540-0D1BC90DDABA}" type="datetime1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City of Lindsay: American Rescue Plan Act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229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7555-CE16-4EC9-9150-AECE9CEAAE0C}" type="datetime1">
              <a:rPr lang="en-US" smtClean="0"/>
              <a:t>12/14/2021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City of Lindsay: American Rescue Plan Act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82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6826-852B-4E4C-BDD0-68966F075BEB}" type="datetime1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City of Lindsay: American Rescue Plan Act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784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484C7-43A4-4729-AA66-E5F423CBA23F}" type="datetime1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City of Lindsay: American Rescue Plan Act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160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D2E3D-7105-4A51-9AB3-9E5A2D10DAD5}" type="datetime1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City of Lindsay: American Rescue Plan Act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015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E19F9-F38E-46C2-BD50-FAA69E71B324}" type="datetime1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City of Lindsay: American Rescue Plan Act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423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47A1E38-9E77-44E6-8EE5-60E1FE0FE494}" type="datetime1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/>
              <a:t>City of Lindsay: American Rescue Plan Act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61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  <p:sldLayoutId id="2147483743" r:id="rId14"/>
    <p:sldLayoutId id="2147483744" r:id="rId15"/>
    <p:sldLayoutId id="2147483745" r:id="rId16"/>
    <p:sldLayoutId id="2147483746" r:id="rId17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4ED14-A940-4C20-ACE4-75A5580F57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4100744"/>
          </a:xfrm>
        </p:spPr>
        <p:txBody>
          <a:bodyPr/>
          <a:lstStyle/>
          <a:p>
            <a:r>
              <a:rPr lang="en-US" b="1" dirty="0"/>
              <a:t>City of Lindsay</a:t>
            </a:r>
            <a:br>
              <a:rPr lang="en-US" sz="4000" dirty="0"/>
            </a:br>
            <a:r>
              <a:rPr lang="en-US" sz="3600" dirty="0"/>
              <a:t>American Rescue Plan Act of 2021</a:t>
            </a:r>
            <a:br>
              <a:rPr lang="en-US" sz="3600" dirty="0"/>
            </a:br>
            <a:r>
              <a:rPr lang="en-US" sz="2000" dirty="0"/>
              <a:t>December 14, 2021</a:t>
            </a:r>
            <a:endParaRPr lang="en-US" sz="360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21EF06-BFFF-4D00-B775-EE4F5ED0F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800">
                <a:solidFill>
                  <a:schemeClr val="bg1"/>
                </a:solidFill>
              </a:rPr>
              <a:t>City of Lindsay: American Rescue Plan Act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C17FB37-07EC-4628-B33A-16773A4953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600" b="92000" l="9353" r="92806">
                        <a14:foregroundMark x1="51079" y1="14400" x2="20144" y2="36800"/>
                        <a14:foregroundMark x1="20144" y1="36800" x2="27338" y2="77600"/>
                        <a14:foregroundMark x1="27338" y1="77600" x2="62590" y2="90400"/>
                        <a14:foregroundMark x1="62590" y1="90400" x2="89209" y2="62400"/>
                        <a14:foregroundMark x1="89209" y1="62400" x2="83453" y2="21600"/>
                        <a14:foregroundMark x1="83453" y1="21600" x2="46763" y2="12000"/>
                        <a14:foregroundMark x1="46763" y1="12000" x2="82734" y2="24000"/>
                        <a14:foregroundMark x1="82734" y1="24000" x2="43165" y2="36800"/>
                        <a14:foregroundMark x1="43165" y1="36800" x2="76978" y2="51200"/>
                        <a14:foregroundMark x1="76978" y1="51200" x2="43885" y2="72800"/>
                        <a14:foregroundMark x1="43885" y1="72800" x2="75540" y2="32800"/>
                        <a14:foregroundMark x1="75540" y1="32800" x2="29496" y2="29600"/>
                        <a14:foregroundMark x1="29496" y1="29600" x2="35971" y2="74400"/>
                        <a14:foregroundMark x1="35971" y1="74400" x2="71223" y2="52800"/>
                        <a14:foregroundMark x1="71223" y1="52800" x2="50360" y2="16800"/>
                        <a14:foregroundMark x1="50360" y1="16800" x2="55396" y2="9600"/>
                        <a14:foregroundMark x1="43885" y1="87200" x2="41007" y2="77600"/>
                        <a14:foregroundMark x1="45324" y1="9600" x2="41007" y2="19200"/>
                        <a14:foregroundMark x1="73381" y1="10400" x2="48921" y2="12800"/>
                        <a14:foregroundMark x1="39568" y1="6400" x2="60432" y2="7200"/>
                        <a14:foregroundMark x1="32374" y1="17600" x2="66187" y2="10400"/>
                        <a14:foregroundMark x1="40288" y1="5600" x2="67626" y2="5600"/>
                        <a14:foregroundMark x1="87770" y1="26400" x2="87050" y2="70400"/>
                        <a14:foregroundMark x1="87050" y1="70400" x2="84892" y2="73600"/>
                        <a14:foregroundMark x1="89928" y1="39200" x2="83453" y2="69600"/>
                        <a14:foregroundMark x1="89928" y1="34400" x2="77698" y2="76000"/>
                        <a14:foregroundMark x1="77698" y1="76000" x2="67626" y2="77600"/>
                        <a14:foregroundMark x1="38129" y1="82400" x2="61871" y2="82400"/>
                        <a14:foregroundMark x1="36691" y1="86400" x2="68345" y2="85600"/>
                        <a14:foregroundMark x1="42446" y1="88800" x2="64748" y2="88800"/>
                        <a14:foregroundMark x1="43885" y1="91200" x2="46043" y2="91200"/>
                        <a14:foregroundMark x1="53957" y1="92000" x2="53957" y2="92000"/>
                        <a14:foregroundMark x1="93525" y1="51200" x2="93525" y2="51200"/>
                        <a14:foregroundMark x1="93525" y1="44000" x2="93525" y2="44000"/>
                        <a14:foregroundMark x1="28777" y1="51200" x2="28777" y2="51200"/>
                        <a14:foregroundMark x1="40288" y1="24800" x2="40288" y2="24800"/>
                        <a14:foregroundMark x1="52518" y1="12800" x2="52518" y2="12800"/>
                        <a14:foregroundMark x1="58993" y1="40800" x2="58993" y2="40800"/>
                        <a14:foregroundMark x1="52518" y1="1600" x2="53237" y2="56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4955" y="1447800"/>
            <a:ext cx="1792176" cy="1451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956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D06D9-96F1-4904-B67A-6C6549219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016" y="195265"/>
            <a:ext cx="9404723" cy="1400530"/>
          </a:xfrm>
        </p:spPr>
        <p:txBody>
          <a:bodyPr/>
          <a:lstStyle/>
          <a:p>
            <a:r>
              <a:rPr lang="en-US" b="1" dirty="0"/>
              <a:t>Addressing Negative Impacts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079C7-6BDD-4DAB-8D36-AD8D51B87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251751"/>
            <a:ext cx="9625758" cy="515353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b="1" dirty="0"/>
              <a:t>Community Grant Writer: $50K</a:t>
            </a:r>
          </a:p>
          <a:p>
            <a:pPr lvl="2"/>
            <a:r>
              <a:rPr lang="en-US" sz="2000" dirty="0"/>
              <a:t>Focus on Water &amp; Parks grant opportunities</a:t>
            </a:r>
          </a:p>
          <a:p>
            <a:pPr lvl="1"/>
            <a:r>
              <a:rPr lang="en-US" sz="2400" b="1" dirty="0"/>
              <a:t>Economic Development</a:t>
            </a:r>
          </a:p>
          <a:p>
            <a:pPr lvl="2"/>
            <a:r>
              <a:rPr lang="en-US" sz="2400" dirty="0"/>
              <a:t>Direct assistance for small businesses – $50K</a:t>
            </a:r>
          </a:p>
          <a:p>
            <a:pPr lvl="3"/>
            <a:r>
              <a:rPr lang="en-US" sz="2000" dirty="0"/>
              <a:t>Program TBD</a:t>
            </a:r>
          </a:p>
          <a:p>
            <a:pPr lvl="2"/>
            <a:r>
              <a:rPr lang="en-US" sz="2000" dirty="0"/>
              <a:t>Economic Development &amp; Revitalization: $230K</a:t>
            </a:r>
          </a:p>
          <a:p>
            <a:pPr lvl="3"/>
            <a:r>
              <a:rPr lang="en-US" sz="1800" dirty="0"/>
              <a:t>Item #12.3</a:t>
            </a:r>
          </a:p>
          <a:p>
            <a:pPr lvl="2"/>
            <a:r>
              <a:rPr lang="en-US" sz="2000" dirty="0"/>
              <a:t>Economic Development Coordinator – $75K (1yr salary &amp; benefits)</a:t>
            </a:r>
          </a:p>
          <a:p>
            <a:pPr lvl="3"/>
            <a:r>
              <a:rPr lang="en-US" sz="1800" dirty="0"/>
              <a:t>Item #12.2</a:t>
            </a:r>
          </a:p>
          <a:p>
            <a:pPr lvl="2"/>
            <a:r>
              <a:rPr lang="en-US" sz="2000" dirty="0"/>
              <a:t>Downtown infrastructure Improvements: $173K</a:t>
            </a:r>
          </a:p>
          <a:p>
            <a:pPr lvl="3"/>
            <a:r>
              <a:rPr lang="en-US" sz="1800" dirty="0"/>
              <a:t>Projects TBD</a:t>
            </a:r>
          </a:p>
          <a:p>
            <a:pPr lvl="1"/>
            <a:endParaRPr lang="en-US" sz="2000" dirty="0">
              <a:solidFill>
                <a:schemeClr val="bg1"/>
              </a:solidFill>
            </a:endParaRPr>
          </a:p>
          <a:p>
            <a:pPr lvl="1"/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ED51C0-5C5F-4D41-82AA-19F8BBE8B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>
                <a:solidFill>
                  <a:schemeClr val="bg1"/>
                </a:solidFill>
              </a:rPr>
              <a:t>City of Lindsay: American Rescue Plan Act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9CFDC2-1232-4E1C-B679-CF0F414BC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1761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7B29D-35B9-46FC-BDBF-FD6AED258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Water / Sewer Projects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831FA-1D6B-48B6-9D8D-21AC0BB851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7050" y="2056091"/>
            <a:ext cx="4922602" cy="4200247"/>
          </a:xfrm>
        </p:spPr>
        <p:txBody>
          <a:bodyPr/>
          <a:lstStyle/>
          <a:p>
            <a:r>
              <a:rPr lang="en-US" dirty="0"/>
              <a:t>Water System Generators: $140K</a:t>
            </a:r>
          </a:p>
          <a:p>
            <a:r>
              <a:rPr lang="en-US" dirty="0"/>
              <a:t>Urban Water Management Plan: $75K</a:t>
            </a:r>
          </a:p>
          <a:p>
            <a:r>
              <a:rPr lang="en-US" dirty="0"/>
              <a:t>Fire Flow Study: $60K</a:t>
            </a:r>
          </a:p>
          <a:p>
            <a:r>
              <a:rPr lang="en-US" dirty="0"/>
              <a:t>Water Main Line Replacement: $350K</a:t>
            </a:r>
          </a:p>
          <a:p>
            <a:r>
              <a:rPr lang="en-US" dirty="0"/>
              <a:t>Ave 240 Water Service: $250K</a:t>
            </a:r>
          </a:p>
          <a:p>
            <a:r>
              <a:rPr lang="en-US" dirty="0"/>
              <a:t>Filter Bank Renovation: $250K</a:t>
            </a:r>
          </a:p>
          <a:p>
            <a:r>
              <a:rPr lang="en-US" dirty="0"/>
              <a:t>DBP Mitigation Project: $350K</a:t>
            </a:r>
          </a:p>
          <a:p>
            <a:r>
              <a:rPr lang="en-US" dirty="0"/>
              <a:t>Turbidimeter Replacement: $45K</a:t>
            </a:r>
          </a:p>
          <a:p>
            <a:r>
              <a:rPr lang="en-US" dirty="0"/>
              <a:t>Water Plant Upgrades: $29K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5313CB-3CB1-42B5-A384-DCEBEC6942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5074577" cy="4200245"/>
          </a:xfrm>
        </p:spPr>
        <p:txBody>
          <a:bodyPr/>
          <a:lstStyle/>
          <a:p>
            <a:r>
              <a:rPr lang="en-US" dirty="0"/>
              <a:t>WWTP Clarifier Gate Valves: $43K</a:t>
            </a:r>
          </a:p>
          <a:p>
            <a:r>
              <a:rPr lang="en-US" dirty="0"/>
              <a:t>Orange Ave / Harvard Park: $100K</a:t>
            </a:r>
          </a:p>
          <a:p>
            <a:r>
              <a:rPr lang="en-US" dirty="0"/>
              <a:t>WWTP Clarifier Repairs: $100K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*Based on 2021/2022-2025/2026 CIP Budget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69E72-15E8-493B-BD2B-7557ED03A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City of Lindsay: American Rescue Plan Act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A54F95-920B-4896-817D-6AA4CD949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296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472F1-86B9-4904-82DF-20B126BA5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5F078-0814-48DE-981F-2DF7E75DB1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2052918"/>
            <a:ext cx="9404723" cy="4195481"/>
          </a:xfrm>
        </p:spPr>
        <p:txBody>
          <a:bodyPr>
            <a:normAutofit/>
          </a:bodyPr>
          <a:lstStyle/>
          <a:p>
            <a:r>
              <a:rPr lang="en-US" sz="3600" dirty="0"/>
              <a:t>Final adoption in January</a:t>
            </a:r>
          </a:p>
          <a:p>
            <a:r>
              <a:rPr lang="en-US" sz="3600" dirty="0"/>
              <a:t>Can start on projects tonight with contract approvals</a:t>
            </a:r>
          </a:p>
          <a:p>
            <a:r>
              <a:rPr lang="en-US" sz="3600" dirty="0"/>
              <a:t>Start bid process for capital improvements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781876-089E-4EB9-B1C7-3704C9AEE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City of Lindsay: American Rescue Plan Act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CBB137-C1F7-42C8-AB4D-EB2B4310C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337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35703-4747-4929-8C06-2F6E1486B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65364"/>
          </a:xfrm>
        </p:spPr>
        <p:txBody>
          <a:bodyPr>
            <a:normAutofit/>
          </a:bodyPr>
          <a:lstStyle/>
          <a:p>
            <a:r>
              <a:rPr lang="en-US" dirty="0"/>
              <a:t>American Rescue Plan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2EDCB-7D3E-4907-941E-294F745B0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2052918"/>
            <a:ext cx="10211279" cy="4195481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200" dirty="0"/>
              <a:t>City of Lindsay Allocation </a:t>
            </a:r>
            <a:r>
              <a:rPr lang="en-US" sz="2800" b="1" dirty="0"/>
              <a:t>$3,220,636.00</a:t>
            </a:r>
          </a:p>
          <a:p>
            <a:r>
              <a:rPr lang="en-US" sz="3200" dirty="0"/>
              <a:t>Payment in two tranches</a:t>
            </a:r>
          </a:p>
          <a:p>
            <a:pPr lvl="1"/>
            <a:r>
              <a:rPr lang="en-US" sz="2800" dirty="0"/>
              <a:t>First half ($1,610,318.00) </a:t>
            </a:r>
          </a:p>
          <a:p>
            <a:pPr lvl="1"/>
            <a:r>
              <a:rPr lang="en-US" sz="2800" dirty="0"/>
              <a:t>Second ($1,610,318.00) one year later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780358-C552-4278-9F64-8B5D78C84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>
                <a:solidFill>
                  <a:schemeClr val="bg1"/>
                </a:solidFill>
              </a:rPr>
              <a:t>City of Lindsay: American Rescue Plan Act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1F1BA9-08FF-44B9-BDD9-865CCD213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41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45058-3ADA-4A16-8F14-0883B4BD2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Ineligible Uses of Funding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1EF418A0-407C-4817-A525-D093EA897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0321" y="6004573"/>
            <a:ext cx="6870660" cy="365125"/>
          </a:xfrm>
        </p:spPr>
        <p:txBody>
          <a:bodyPr/>
          <a:lstStyle/>
          <a:p>
            <a:r>
              <a:rPr lang="en-US" sz="1400">
                <a:solidFill>
                  <a:schemeClr val="bg1"/>
                </a:solidFill>
              </a:rPr>
              <a:t>City of Lindsay: American Rescue Plan Act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94A66384-7632-4964-81E9-C8234D007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E7CEA57-8617-480D-ADFC-B6B415C6ACB0}"/>
              </a:ext>
            </a:extLst>
          </p:cNvPr>
          <p:cNvSpPr txBox="1">
            <a:spLocks/>
          </p:cNvSpPr>
          <p:nvPr/>
        </p:nvSpPr>
        <p:spPr>
          <a:xfrm>
            <a:off x="4115651" y="3123797"/>
            <a:ext cx="3254369" cy="1809898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800" dirty="0">
                <a:solidFill>
                  <a:schemeClr val="bg1"/>
                </a:solidFill>
              </a:rPr>
              <a:t>Pension fund deposits 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5937038-B989-428E-8C12-575F27360D4D}"/>
              </a:ext>
            </a:extLst>
          </p:cNvPr>
          <p:cNvSpPr txBox="1">
            <a:spLocks/>
          </p:cNvSpPr>
          <p:nvPr/>
        </p:nvSpPr>
        <p:spPr>
          <a:xfrm>
            <a:off x="765129" y="3123797"/>
            <a:ext cx="3254369" cy="1809898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dirty="0">
                <a:solidFill>
                  <a:schemeClr val="bg1"/>
                </a:solidFill>
              </a:rPr>
              <a:t>Debt service or legal settlements or judgements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E986D59-7988-4A4B-BE4F-355BB4EF9C5C}"/>
              </a:ext>
            </a:extLst>
          </p:cNvPr>
          <p:cNvSpPr txBox="1">
            <a:spLocks/>
          </p:cNvSpPr>
          <p:nvPr/>
        </p:nvSpPr>
        <p:spPr>
          <a:xfrm>
            <a:off x="7495685" y="3123797"/>
            <a:ext cx="3254369" cy="1809897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dirty="0">
                <a:solidFill>
                  <a:schemeClr val="bg1"/>
                </a:solidFill>
              </a:rPr>
              <a:t>Rainy day fund or financial reserve deposits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0D5F6D7-28F0-4853-9C08-D93321029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free money</a:t>
            </a:r>
          </a:p>
        </p:txBody>
      </p:sp>
    </p:spTree>
    <p:extLst>
      <p:ext uri="{BB962C8B-B14F-4D97-AF65-F5344CB8AC3E}">
        <p14:creationId xmlns:p14="http://schemas.microsoft.com/office/powerpoint/2010/main" val="729752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53FE5-6FED-4DCF-BE80-C3BED996B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Community Process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D08C8E-51B0-4AE8-828D-4D822D609B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Public Outreach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48D183-8FC0-427C-9476-DF8068BDB8C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September 28 Council Meeting</a:t>
            </a:r>
          </a:p>
          <a:p>
            <a:r>
              <a:rPr lang="en-US" sz="2000" dirty="0"/>
              <a:t>Community Survey Online </a:t>
            </a:r>
          </a:p>
          <a:p>
            <a:r>
              <a:rPr lang="en-US" sz="2000" dirty="0"/>
              <a:t>December 14 Public Hearing</a:t>
            </a:r>
          </a:p>
          <a:p>
            <a:r>
              <a:rPr lang="en-US" sz="2000" dirty="0"/>
              <a:t>January 11 (Final adoption)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9CD7C9-ABCB-4288-A9C5-3931FC3D53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Presented on 9/28/21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155486-4428-44B6-A119-0593F78F7A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5074575" cy="4108142"/>
          </a:xfrm>
        </p:spPr>
        <p:txBody>
          <a:bodyPr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CD433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Water &amp; Sewer: 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CD433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$1.4M on Water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CD433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$600k on Sewer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CD433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Economic Recovery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CD433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$800k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CD433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Premium Pay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CD433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TBD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CD433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Contingency / Additional Project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CD433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$100k - $400k</a:t>
            </a:r>
          </a:p>
          <a:p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78C6ABF-8D60-455F-AFB6-DC630495C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City of Lindsay: American Rescue Plan Act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21906C9-DB54-4487-99DF-3A9252B3D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123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53FE5-6FED-4DCF-BE80-C3BED996B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Community Survey Results</a:t>
            </a:r>
            <a:br>
              <a:rPr lang="en-US" dirty="0"/>
            </a:br>
            <a:r>
              <a:rPr lang="en-US" sz="1800" dirty="0"/>
              <a:t>*as of 1:00 pm on 12/14/21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48D183-8FC0-427C-9476-DF8068BDB8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4855" y="1655685"/>
            <a:ext cx="4396339" cy="3741738"/>
          </a:xfrm>
        </p:spPr>
        <p:txBody>
          <a:bodyPr>
            <a:normAutofit/>
          </a:bodyPr>
          <a:lstStyle/>
          <a:p>
            <a:r>
              <a:rPr lang="en-US" sz="2000" dirty="0"/>
              <a:t>Offered in both English and Spanish </a:t>
            </a:r>
          </a:p>
          <a:p>
            <a:r>
              <a:rPr lang="en-US" sz="2000" dirty="0"/>
              <a:t>Total of 22 responses </a:t>
            </a:r>
          </a:p>
          <a:p>
            <a:r>
              <a:rPr lang="en-US" sz="2000" dirty="0"/>
              <a:t>Will be live from December 8</a:t>
            </a:r>
            <a:r>
              <a:rPr lang="en-US" sz="2000" baseline="30000" dirty="0"/>
              <a:t>th</a:t>
            </a:r>
            <a:r>
              <a:rPr lang="en-US" sz="2000" dirty="0"/>
              <a:t> to December 14</a:t>
            </a:r>
            <a:r>
              <a:rPr lang="en-US" sz="2000" baseline="30000" dirty="0"/>
              <a:t>th</a:t>
            </a:r>
            <a:endParaRPr lang="en-US" sz="20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9CD7C9-ABCB-4288-A9C5-3931FC3D53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42450" y="1274247"/>
            <a:ext cx="4396339" cy="576262"/>
          </a:xfrm>
        </p:spPr>
        <p:txBody>
          <a:bodyPr/>
          <a:lstStyle/>
          <a:p>
            <a:r>
              <a:rPr lang="en-US" dirty="0"/>
              <a:t>Overview of Results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78C6ABF-8D60-455F-AFB6-DC630495C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City of Lindsay: American Rescue Plan Act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21906C9-DB54-4487-99DF-3A9252B3D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/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14378490-AB72-45B3-B1D0-A81ECECBBBDE}"/>
              </a:ext>
            </a:extLst>
          </p:cNvPr>
          <p:cNvSpPr txBox="1">
            <a:spLocks/>
          </p:cNvSpPr>
          <p:nvPr/>
        </p:nvSpPr>
        <p:spPr>
          <a:xfrm>
            <a:off x="4864963" y="1850509"/>
            <a:ext cx="5600416" cy="33518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en-US" sz="2000" dirty="0"/>
              <a:t>All 22 are Lindsay residents;12 work in Lindsay; 15 report being personally impacted by COVID-19</a:t>
            </a:r>
          </a:p>
          <a:p>
            <a:r>
              <a:rPr lang="en-US" sz="2000" dirty="0"/>
              <a:t>Rankings by category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Infrastructure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AE22D22-F218-4332-AAE5-B6E87AC40C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8472" y="3794951"/>
            <a:ext cx="4981253" cy="261033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6B035D-BE84-492B-A56A-C1AC7904A233}"/>
              </a:ext>
            </a:extLst>
          </p:cNvPr>
          <p:cNvSpPr txBox="1"/>
          <p:nvPr/>
        </p:nvSpPr>
        <p:spPr>
          <a:xfrm>
            <a:off x="1662811" y="3898543"/>
            <a:ext cx="40903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Small business assistance (grants) &gt;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CD33498-C7EA-4195-A55E-17B80AD9D2B4}"/>
              </a:ext>
            </a:extLst>
          </p:cNvPr>
          <p:cNvSpPr txBox="1"/>
          <p:nvPr/>
        </p:nvSpPr>
        <p:spPr>
          <a:xfrm>
            <a:off x="1158130" y="4355951"/>
            <a:ext cx="42367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Economic development opportunities &gt;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B6CF771-44CD-4040-A016-E540D80A6484}"/>
              </a:ext>
            </a:extLst>
          </p:cNvPr>
          <p:cNvSpPr txBox="1"/>
          <p:nvPr/>
        </p:nvSpPr>
        <p:spPr>
          <a:xfrm>
            <a:off x="1376678" y="4820990"/>
            <a:ext cx="42367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Parks and recreation improvements &gt;</a:t>
            </a:r>
          </a:p>
        </p:txBody>
      </p:sp>
    </p:spTree>
    <p:extLst>
      <p:ext uri="{BB962C8B-B14F-4D97-AF65-F5344CB8AC3E}">
        <p14:creationId xmlns:p14="http://schemas.microsoft.com/office/powerpoint/2010/main" val="1006015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FC5DD-1142-4D9B-8455-E03FD05A3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Staff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08662-12B5-46B2-B2E3-58A2FA96D3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3600" dirty="0"/>
              <a:t>Address aging infrastructure needs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/>
              <a:t>Create economic development opportunities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/>
              <a:t>Provide Needed Services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/>
              <a:t>Help stabilize the General Fund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/>
              <a:t>Increase Recreation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54BC72-B9BA-4151-BEE6-D1C82E1AB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City of Lindsay: American Rescue Plan Act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75923E-FAC6-4754-8814-2A8964C2B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432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BDC6F-6E0A-4071-ADDC-ABE31A90C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WHY?</a:t>
            </a:r>
            <a:br>
              <a:rPr lang="en-US" dirty="0"/>
            </a:br>
            <a:r>
              <a:rPr lang="en-US" dirty="0"/>
              <a:t>A unique Opportunity to invest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BE8052-EEE4-4255-82B0-DD7423E6EE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Water / Sewer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80AA9B4-65E6-4357-AA98-96F67A4AD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City of Lindsay: American Rescue Plan Act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1BBAD1-BDA7-4C02-B2A2-483CD3E0921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Water fund is owed $1.9M from General Fund</a:t>
            </a:r>
          </a:p>
          <a:p>
            <a:r>
              <a:rPr lang="en-US" sz="2400" dirty="0"/>
              <a:t>Waiting on $250,000 grant reimbursement from the State </a:t>
            </a:r>
          </a:p>
          <a:p>
            <a:r>
              <a:rPr lang="en-US" sz="2400" dirty="0"/>
              <a:t>Sewer fund is stable</a:t>
            </a:r>
          </a:p>
          <a:p>
            <a:r>
              <a:rPr lang="en-US" sz="2400" dirty="0"/>
              <a:t>Multiple sources of grant funding available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83135F-9D6E-4494-A769-9958323904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4161408"/>
          </a:xfrm>
        </p:spPr>
        <p:txBody>
          <a:bodyPr/>
          <a:lstStyle/>
          <a:p>
            <a:r>
              <a:rPr lang="en-US" sz="2400" dirty="0"/>
              <a:t>GF is the most important fund</a:t>
            </a:r>
          </a:p>
          <a:p>
            <a:r>
              <a:rPr lang="en-US" sz="2400" dirty="0"/>
              <a:t>Long-term revenue</a:t>
            </a:r>
          </a:p>
          <a:p>
            <a:r>
              <a:rPr lang="en-US" sz="2400" dirty="0"/>
              <a:t>Economic Development is a marathon</a:t>
            </a:r>
          </a:p>
          <a:p>
            <a:r>
              <a:rPr lang="en-US" sz="2400" dirty="0"/>
              <a:t>Lindsay has a revenue ceiling</a:t>
            </a:r>
          </a:p>
          <a:p>
            <a:r>
              <a:rPr lang="en-US" sz="2400" dirty="0"/>
              <a:t>Limited growth / City is mostly built out</a:t>
            </a:r>
          </a:p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747BFD3-C534-4F64-AA89-A1ADFB8D7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02BA69-5920-46AE-8ED1-7A32258E9E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767889" cy="576262"/>
          </a:xfrm>
        </p:spPr>
        <p:txBody>
          <a:bodyPr/>
          <a:lstStyle/>
          <a:p>
            <a:r>
              <a:rPr lang="en-US" dirty="0"/>
              <a:t>GF / Economic Development</a:t>
            </a:r>
          </a:p>
        </p:txBody>
      </p:sp>
    </p:spTree>
    <p:extLst>
      <p:ext uri="{BB962C8B-B14F-4D97-AF65-F5344CB8AC3E}">
        <p14:creationId xmlns:p14="http://schemas.microsoft.com/office/powerpoint/2010/main" val="1567110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7E31B-C465-40C5-B069-CD879FC74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Eligible Uses of Lindsay’s Funds $3.2M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13BD4-CC5D-4CD9-8CB6-C919C24950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2556768"/>
            <a:ext cx="10832716" cy="369163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dirty="0"/>
              <a:t>Water &amp; sewer projects: 									$1.8M	56%</a:t>
            </a:r>
          </a:p>
          <a:p>
            <a:r>
              <a:rPr lang="en-US" sz="2800" dirty="0"/>
              <a:t>Address negative economic impacts:				$778K	24%</a:t>
            </a:r>
          </a:p>
          <a:p>
            <a:r>
              <a:rPr lang="en-US" sz="2800" dirty="0"/>
              <a:t>Project Administration										$292K	9%</a:t>
            </a:r>
          </a:p>
          <a:p>
            <a:r>
              <a:rPr lang="en-US" sz="2800" dirty="0"/>
              <a:t>Services to Impacted Communities:				$262K	8%</a:t>
            </a:r>
          </a:p>
          <a:p>
            <a:r>
              <a:rPr lang="en-US" sz="2800" dirty="0"/>
              <a:t>Provide premium pay for essential workers: 		</a:t>
            </a:r>
            <a:r>
              <a:rPr lang="en-US" sz="2800" u="sng" dirty="0"/>
              <a:t>$98K</a:t>
            </a:r>
            <a:r>
              <a:rPr lang="en-US" sz="2800" dirty="0"/>
              <a:t>		3%</a:t>
            </a:r>
          </a:p>
          <a:p>
            <a:pPr marL="3657600" lvl="8" indent="0">
              <a:buNone/>
            </a:pPr>
            <a:endParaRPr lang="en-US" sz="1800" dirty="0"/>
          </a:p>
          <a:p>
            <a:pPr marL="3657600" lvl="8" indent="0">
              <a:buNone/>
            </a:pPr>
            <a:r>
              <a:rPr lang="en-US" sz="2800" dirty="0"/>
              <a:t>				Total: 				$3.2M</a:t>
            </a:r>
            <a:endParaRPr lang="en-US" sz="2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3D7168-B61B-4022-9D7A-B8B0226B9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157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149FD-5025-4682-B383-3E9D4B3C0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Use:</a:t>
            </a:r>
            <a:r>
              <a:rPr lang="en-US" dirty="0"/>
              <a:t> Premium Pay for Essential Workers -- $98,000 (3%)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F4145-A18C-4285-B399-DAF0B93DB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2" y="3346882"/>
            <a:ext cx="9861924" cy="2901517"/>
          </a:xfrm>
        </p:spPr>
        <p:txBody>
          <a:bodyPr>
            <a:normAutofit/>
          </a:bodyPr>
          <a:lstStyle/>
          <a:p>
            <a:r>
              <a:rPr lang="en-US" sz="2800" dirty="0"/>
              <a:t>$2000 for all employees that are employed upon final adoption of Plan.</a:t>
            </a:r>
          </a:p>
          <a:p>
            <a:pPr lvl="1"/>
            <a:r>
              <a:rPr lang="en-US" sz="2400" dirty="0"/>
              <a:t>$500 for part-time employees</a:t>
            </a:r>
          </a:p>
          <a:p>
            <a:r>
              <a:rPr lang="en-US" sz="2400" dirty="0"/>
              <a:t>Payable upon final plan approval</a:t>
            </a:r>
          </a:p>
          <a:p>
            <a:pPr lvl="1"/>
            <a:endParaRPr lang="en-US" sz="1200" dirty="0">
              <a:solidFill>
                <a:schemeClr val="bg1"/>
              </a:solidFill>
            </a:endParaRPr>
          </a:p>
          <a:p>
            <a:pPr lvl="1"/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7513BB-7C3A-492E-B225-F40A99F66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>
                <a:solidFill>
                  <a:schemeClr val="bg1"/>
                </a:solidFill>
              </a:rPr>
              <a:t>City of Lindsay: American Rescue Plan Act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9B2F48-8545-4C27-A760-BDEE5D2CB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7065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A21CB96776B64199D4E330A9E674B0" ma:contentTypeVersion="5" ma:contentTypeDescription="Create a new document." ma:contentTypeScope="" ma:versionID="734c714d0ead838fda9f5b2d2b20ee84">
  <xsd:schema xmlns:xsd="http://www.w3.org/2001/XMLSchema" xmlns:xs="http://www.w3.org/2001/XMLSchema" xmlns:p="http://schemas.microsoft.com/office/2006/metadata/properties" xmlns:ns3="cf777ce1-fca1-4726-896e-f8d1a712c3f4" xmlns:ns4="f678fb9d-824a-480b-9a57-1d3d048d1756" targetNamespace="http://schemas.microsoft.com/office/2006/metadata/properties" ma:root="true" ma:fieldsID="f71c939d8fcdf0d6dc4881144fb4fe4a" ns3:_="" ns4:_="">
    <xsd:import namespace="cf777ce1-fca1-4726-896e-f8d1a712c3f4"/>
    <xsd:import namespace="f678fb9d-824a-480b-9a57-1d3d048d175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777ce1-fca1-4726-896e-f8d1a712c3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78fb9d-824a-480b-9a57-1d3d048d175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D822F23-4C5A-40D4-B796-5804B51DCD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f777ce1-fca1-4726-896e-f8d1a712c3f4"/>
    <ds:schemaRef ds:uri="f678fb9d-824a-480b-9a57-1d3d048d175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9536455-B21A-4577-907F-D07A56816C04}">
  <ds:schemaRefs>
    <ds:schemaRef ds:uri="f678fb9d-824a-480b-9a57-1d3d048d1756"/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elements/1.1/"/>
    <ds:schemaRef ds:uri="http://purl.org/dc/dcmitype/"/>
    <ds:schemaRef ds:uri="http://schemas.microsoft.com/office/2006/documentManagement/types"/>
    <ds:schemaRef ds:uri="cf777ce1-fca1-4726-896e-f8d1a712c3f4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DEE7CA41-366C-4557-BEF4-940C36861F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1500</TotalTime>
  <Words>681</Words>
  <Application>Microsoft Office PowerPoint</Application>
  <PresentationFormat>Widescreen</PresentationFormat>
  <Paragraphs>124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Wingdings 3</vt:lpstr>
      <vt:lpstr>Ion</vt:lpstr>
      <vt:lpstr>City of Lindsay American Rescue Plan Act of 2021 December 14, 2021</vt:lpstr>
      <vt:lpstr>American Rescue Plan Overview</vt:lpstr>
      <vt:lpstr>Ineligible Uses of Funding</vt:lpstr>
      <vt:lpstr>Community Process</vt:lpstr>
      <vt:lpstr>Online Community Survey Results *as of 1:00 pm on 12/14/21</vt:lpstr>
      <vt:lpstr>Staff Recommendations</vt:lpstr>
      <vt:lpstr>WHY? A unique Opportunity to invest</vt:lpstr>
      <vt:lpstr>Eligible Uses of Lindsay’s Funds $3.2M</vt:lpstr>
      <vt:lpstr>Use: Premium Pay for Essential Workers -- $98,000 (3%)</vt:lpstr>
      <vt:lpstr>Addressing Negative Impacts</vt:lpstr>
      <vt:lpstr>Water / Sewer Projects</vt:lpstr>
      <vt:lpstr>Next Steps…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City of Lindsay American Rescue Plan Act of 2021</dc:title>
  <dc:creator>Francesca Quintana</dc:creator>
  <cp:lastModifiedBy>Francesca Quintana</cp:lastModifiedBy>
  <cp:revision>21</cp:revision>
  <dcterms:created xsi:type="dcterms:W3CDTF">2021-09-07T16:03:16Z</dcterms:created>
  <dcterms:modified xsi:type="dcterms:W3CDTF">2021-12-15T00:11:20Z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0x010100DBA21CB96776B64199D4E330A9E674B0</vt:lpwstr>
  </property>
</Properties>
</file>