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sldIdLst>
    <p:sldId id="256" r:id="rId2"/>
    <p:sldId id="309" r:id="rId3"/>
    <p:sldId id="314" r:id="rId4"/>
    <p:sldId id="313" r:id="rId5"/>
    <p:sldId id="315" r:id="rId6"/>
    <p:sldId id="312" r:id="rId7"/>
    <p:sldId id="261" r:id="rId8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8AAF58E-6240-4C00-A5C2-0AABBEE5DA6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21353B4-3007-4C1D-9C44-6AC0A52D7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82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7375E-46FC-427D-BE58-C9C7B3DA85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18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7375E-46FC-427D-BE58-C9C7B3DA85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54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7375E-46FC-427D-BE58-C9C7B3DA85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66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7375E-46FC-427D-BE58-C9C7B3DA85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73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7375E-46FC-427D-BE58-C9C7B3DA85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99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56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4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52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9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3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91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1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1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9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1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4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7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3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9">
            <a:extLst>
              <a:ext uri="{FF2B5EF4-FFF2-40B4-BE49-F238E27FC236}">
                <a16:creationId xmlns:a16="http://schemas.microsoft.com/office/drawing/2014/main" id="{C2AD7556-C90D-4946-8E4E-1E79D5B3D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BB0CC56-54B2-4AE0-87C5-296E78A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5"/>
            <a:ext cx="12192000" cy="26151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879387"/>
            <a:ext cx="8991600" cy="2185424"/>
          </a:xfrm>
        </p:spPr>
        <p:txBody>
          <a:bodyPr>
            <a:noAutofit/>
          </a:bodyPr>
          <a:lstStyle/>
          <a:p>
            <a:r>
              <a:rPr lang="en-US" sz="3600" b="1" dirty="0"/>
              <a:t>Item 12.4: Levy and Collection on Tulare county property tax rolls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5384690"/>
            <a:ext cx="6801612" cy="1200667"/>
          </a:xfrm>
        </p:spPr>
        <p:txBody>
          <a:bodyPr>
            <a:normAutofit fontScale="85000" lnSpcReduction="20000"/>
          </a:bodyPr>
          <a:lstStyle/>
          <a:p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May 10, 2022</a:t>
            </a:r>
          </a:p>
          <a:p>
            <a:r>
              <a:rPr lang="en-US" dirty="0">
                <a:solidFill>
                  <a:srgbClr val="FFFFFF"/>
                </a:solidFill>
              </a:rPr>
              <a:t>Presented by Mayra Espinoza-Martinez, </a:t>
            </a:r>
          </a:p>
          <a:p>
            <a:r>
              <a:rPr lang="en-US" dirty="0">
                <a:solidFill>
                  <a:srgbClr val="FFFFFF"/>
                </a:solidFill>
              </a:rPr>
              <a:t>Executive Projects Manager/City Clerk</a:t>
            </a:r>
          </a:p>
        </p:txBody>
      </p:sp>
      <p:pic>
        <p:nvPicPr>
          <p:cNvPr id="2050" name="Picture 2" descr="Lindsay Home Page | Lindsay California">
            <a:extLst>
              <a:ext uri="{FF2B5EF4-FFF2-40B4-BE49-F238E27FC236}">
                <a16:creationId xmlns:a16="http://schemas.microsoft.com/office/drawing/2014/main" id="{947C620D-9941-4C2B-8D80-33AEBE0BC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819" y="916508"/>
            <a:ext cx="1630362" cy="16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0F1B2C-F3E0-4CD0-A50E-D1C713A125D5}"/>
              </a:ext>
            </a:extLst>
          </p:cNvPr>
          <p:cNvSpPr txBox="1"/>
          <p:nvPr/>
        </p:nvSpPr>
        <p:spPr>
          <a:xfrm>
            <a:off x="1462481" y="1581260"/>
            <a:ext cx="10298884" cy="3724096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r>
              <a:rPr lang="en-US" sz="3600" b="1" u="sng" dirty="0"/>
              <a:t>3 public hearings tonight:</a:t>
            </a:r>
          </a:p>
          <a:p>
            <a:endParaRPr lang="en-US" sz="3600" b="1" u="sng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Annual sewer for Fiscal Year 2022-2023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Annual trash for Fiscal Year 2022-2023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Delinquencies for the period ending June 30, 2022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3558969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0F1B2C-F3E0-4CD0-A50E-D1C713A125D5}"/>
              </a:ext>
            </a:extLst>
          </p:cNvPr>
          <p:cNvSpPr txBox="1"/>
          <p:nvPr/>
        </p:nvSpPr>
        <p:spPr>
          <a:xfrm>
            <a:off x="558121" y="363915"/>
            <a:ext cx="11075758" cy="6494085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r>
              <a:rPr lang="en-US" sz="3600" b="1" u="sng" dirty="0"/>
              <a:t>Key facts to remember</a:t>
            </a:r>
          </a:p>
          <a:p>
            <a:endParaRPr lang="en-US" sz="3600" b="1" u="sng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Monthly sewer and trash costs remain the same at $39.09 for sewer and $33.13 for trash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Monthly water is still paid directly at City Hall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Finance staff successfully secured </a:t>
            </a:r>
            <a:r>
              <a:rPr lang="en-US" sz="3600" b="1" i="1" dirty="0"/>
              <a:t>automatic credits </a:t>
            </a:r>
            <a:r>
              <a:rPr lang="en-US" sz="3600" dirty="0"/>
              <a:t>for customers in arrears – total of </a:t>
            </a:r>
            <a:r>
              <a:rPr lang="en-US" sz="3600" dirty="0">
                <a:solidFill>
                  <a:srgbClr val="00B050"/>
                </a:solidFill>
              </a:rPr>
              <a:t>$28,278.72 for Water </a:t>
            </a:r>
            <a:r>
              <a:rPr lang="en-US" sz="3600" dirty="0"/>
              <a:t>and </a:t>
            </a:r>
            <a:r>
              <a:rPr lang="en-US" sz="3600" dirty="0">
                <a:solidFill>
                  <a:srgbClr val="00B050"/>
                </a:solidFill>
              </a:rPr>
              <a:t>$37,332.68 for Sewer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Assistance remains available through CDBG funds – 109 applications received to date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208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0F1B2C-F3E0-4CD0-A50E-D1C713A125D5}"/>
              </a:ext>
            </a:extLst>
          </p:cNvPr>
          <p:cNvSpPr txBox="1"/>
          <p:nvPr/>
        </p:nvSpPr>
        <p:spPr>
          <a:xfrm>
            <a:off x="335280" y="654003"/>
            <a:ext cx="11531600" cy="7048083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r>
              <a:rPr lang="en-US" sz="3600" b="1" u="sng" dirty="0"/>
              <a:t>Trends since the City first made this change in July 2021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Across all 3 utilities (water, sewer, trash) the City has been able to recover </a:t>
            </a:r>
            <a:r>
              <a:rPr lang="en-US" sz="3600" dirty="0">
                <a:solidFill>
                  <a:srgbClr val="00B050"/>
                </a:solidFill>
              </a:rPr>
              <a:t>61% more </a:t>
            </a:r>
          </a:p>
          <a:p>
            <a:r>
              <a:rPr lang="en-US" sz="3600" dirty="0"/>
              <a:t>							$1.8M       $2.9M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Last year, the City assessed </a:t>
            </a:r>
            <a:r>
              <a:rPr lang="en-US" sz="3600" dirty="0">
                <a:solidFill>
                  <a:srgbClr val="FF0000"/>
                </a:solidFill>
              </a:rPr>
              <a:t>$118,298.34 </a:t>
            </a:r>
            <a:r>
              <a:rPr lang="en-US" sz="3600" dirty="0"/>
              <a:t>in delinquencies and was able to recover </a:t>
            </a:r>
            <a:r>
              <a:rPr lang="en-US" sz="3600" dirty="0">
                <a:solidFill>
                  <a:srgbClr val="00B050"/>
                </a:solidFill>
              </a:rPr>
              <a:t>$80,081.88 </a:t>
            </a:r>
            <a:r>
              <a:rPr lang="en-US" sz="3600" dirty="0"/>
              <a:t>through property tax roll assessments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This year, the City will assess </a:t>
            </a:r>
            <a:r>
              <a:rPr lang="en-US" sz="3600" dirty="0">
                <a:solidFill>
                  <a:srgbClr val="FF0000"/>
                </a:solidFill>
              </a:rPr>
              <a:t>$63,890 </a:t>
            </a:r>
            <a:r>
              <a:rPr lang="en-US" sz="3600" dirty="0"/>
              <a:t>in delinquencies    </a:t>
            </a:r>
          </a:p>
          <a:p>
            <a:r>
              <a:rPr lang="en-US" sz="3600" dirty="0"/>
              <a:t>							$118K       $63K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EE9EF-AEC5-4328-A64B-8E995A4CE703}"/>
              </a:ext>
            </a:extLst>
          </p:cNvPr>
          <p:cNvSpPr/>
          <p:nvPr/>
        </p:nvSpPr>
        <p:spPr>
          <a:xfrm>
            <a:off x="4972658" y="2972195"/>
            <a:ext cx="564542" cy="3548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2445F05-2954-4C61-9A3B-D68307949935}"/>
              </a:ext>
            </a:extLst>
          </p:cNvPr>
          <p:cNvSpPr/>
          <p:nvPr/>
        </p:nvSpPr>
        <p:spPr>
          <a:xfrm>
            <a:off x="4972658" y="5737559"/>
            <a:ext cx="564542" cy="3548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590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0F1B2C-F3E0-4CD0-A50E-D1C713A125D5}"/>
              </a:ext>
            </a:extLst>
          </p:cNvPr>
          <p:cNvSpPr txBox="1"/>
          <p:nvPr/>
        </p:nvSpPr>
        <p:spPr>
          <a:xfrm>
            <a:off x="335279" y="654003"/>
            <a:ext cx="7164747" cy="5386090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r>
              <a:rPr lang="en-US" sz="3600" b="1" u="sng" dirty="0"/>
              <a:t>Some more trends…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Last year, the City billed a total of: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lvl="1"/>
            <a:r>
              <a:rPr lang="en-US" sz="3600" dirty="0"/>
              <a:t>$1,630,081.48 for Sewer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$1,007,165.30 for Trash</a:t>
            </a:r>
          </a:p>
          <a:p>
            <a:endParaRPr lang="en-US" sz="36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EE9EF-AEC5-4328-A64B-8E995A4CE703}"/>
              </a:ext>
            </a:extLst>
          </p:cNvPr>
          <p:cNvSpPr/>
          <p:nvPr/>
        </p:nvSpPr>
        <p:spPr>
          <a:xfrm>
            <a:off x="5671226" y="2994748"/>
            <a:ext cx="1498059" cy="3548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2445F05-2954-4C61-9A3B-D68307949935}"/>
              </a:ext>
            </a:extLst>
          </p:cNvPr>
          <p:cNvSpPr/>
          <p:nvPr/>
        </p:nvSpPr>
        <p:spPr>
          <a:xfrm>
            <a:off x="5583676" y="4121808"/>
            <a:ext cx="1585609" cy="3548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0AA97B-6297-4CB3-A30F-A0F491BE7A0D}"/>
              </a:ext>
            </a:extLst>
          </p:cNvPr>
          <p:cNvSpPr txBox="1"/>
          <p:nvPr/>
        </p:nvSpPr>
        <p:spPr>
          <a:xfrm>
            <a:off x="4805465" y="3508443"/>
            <a:ext cx="349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And was able to collect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4D4C61-598C-4B0B-8AA5-78F2570D1464}"/>
              </a:ext>
            </a:extLst>
          </p:cNvPr>
          <p:cNvSpPr txBox="1"/>
          <p:nvPr/>
        </p:nvSpPr>
        <p:spPr>
          <a:xfrm>
            <a:off x="6892045" y="2866639"/>
            <a:ext cx="644943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3600" dirty="0">
                <a:solidFill>
                  <a:srgbClr val="00B050"/>
                </a:solidFill>
              </a:rPr>
              <a:t>$1,526,081.48</a:t>
            </a:r>
          </a:p>
          <a:p>
            <a:pPr lvl="1"/>
            <a:endParaRPr lang="en-US" sz="3600" dirty="0">
              <a:solidFill>
                <a:srgbClr val="00B050"/>
              </a:solidFill>
            </a:endParaRPr>
          </a:p>
          <a:p>
            <a:pPr lvl="1"/>
            <a:r>
              <a:rPr lang="en-US" sz="3600" dirty="0">
                <a:solidFill>
                  <a:srgbClr val="00B050"/>
                </a:solidFill>
              </a:rPr>
              <a:t>$936,137.88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64223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0F1B2C-F3E0-4CD0-A50E-D1C713A125D5}"/>
              </a:ext>
            </a:extLst>
          </p:cNvPr>
          <p:cNvSpPr txBox="1"/>
          <p:nvPr/>
        </p:nvSpPr>
        <p:spPr>
          <a:xfrm>
            <a:off x="581637" y="1027587"/>
            <a:ext cx="9317371" cy="1077218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r>
              <a:rPr lang="en-US" sz="3200" b="1" u="sng" dirty="0"/>
              <a:t>June 2022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Enterprise funds plan (water, sewer, trash</a:t>
            </a:r>
            <a:r>
              <a:rPr lang="en-US" sz="2400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5C82E-E02B-4B7A-A302-70790A424DA9}"/>
              </a:ext>
            </a:extLst>
          </p:cNvPr>
          <p:cNvSpPr txBox="1"/>
          <p:nvPr/>
        </p:nvSpPr>
        <p:spPr>
          <a:xfrm>
            <a:off x="1577129" y="2558642"/>
            <a:ext cx="91859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Status: On Track</a:t>
            </a:r>
          </a:p>
          <a:p>
            <a:endParaRPr lang="en-US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Council approved Reserve Policy 10/12/2021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Water and Sewer studies are currently underway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Property tax billing has strengthened financial position of enterprise funds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CF2F8E-C908-47EC-8E4E-CC6AECCDD201}"/>
              </a:ext>
            </a:extLst>
          </p:cNvPr>
          <p:cNvSpPr txBox="1"/>
          <p:nvPr/>
        </p:nvSpPr>
        <p:spPr>
          <a:xfrm>
            <a:off x="581637" y="379379"/>
            <a:ext cx="1003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State Auditor Corrective Action Plan</a:t>
            </a:r>
          </a:p>
        </p:txBody>
      </p:sp>
    </p:spTree>
    <p:extLst>
      <p:ext uri="{BB962C8B-B14F-4D97-AF65-F5344CB8AC3E}">
        <p14:creationId xmlns:p14="http://schemas.microsoft.com/office/powerpoint/2010/main" val="38279170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406920-6BB9-43EC-982D-C50F2FAF9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50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1295731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387</TotalTime>
  <Words>287</Words>
  <Application>Microsoft Office PowerPoint</Application>
  <PresentationFormat>Widescreen</PresentationFormat>
  <Paragraphs>48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Gill Sans MT</vt:lpstr>
      <vt:lpstr>Wingdings</vt:lpstr>
      <vt:lpstr>Parcel</vt:lpstr>
      <vt:lpstr>Item 12.4: Levy and Collection on Tulare county property tax rolls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Mayra Espinoza-Martinez</dc:creator>
  <cp:lastModifiedBy>Mayra Espinoza-Martinez</cp:lastModifiedBy>
  <cp:revision>7</cp:revision>
  <cp:lastPrinted>2022-03-01T20:12:07Z</cp:lastPrinted>
  <dcterms:created xsi:type="dcterms:W3CDTF">2022-02-08T17:06:33Z</dcterms:created>
  <dcterms:modified xsi:type="dcterms:W3CDTF">2022-05-11T00:16:11Z</dcterms:modified>
</cp:coreProperties>
</file>