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260" r:id="rId6"/>
    <p:sldId id="261" r:id="rId7"/>
    <p:sldId id="300" r:id="rId8"/>
    <p:sldId id="301" r:id="rId9"/>
    <p:sldId id="302" r:id="rId10"/>
    <p:sldId id="275" r:id="rId11"/>
    <p:sldId id="281" r:id="rId12"/>
    <p:sldId id="290" r:id="rId13"/>
  </p:sldIdLst>
  <p:sldSz cx="18288000" cy="10287000"/>
  <p:notesSz cx="7010400" cy="9296400"/>
  <p:embeddedFontLst>
    <p:embeddedFont>
      <p:font typeface="Aileron Heavy Bold" panose="020B0604020202020204" charset="0"/>
      <p:regular r:id="rId15"/>
    </p:embeddedFont>
    <p:embeddedFont>
      <p:font typeface="Aileron Regular" panose="020B0604020202020204" charset="0"/>
      <p:regular r:id="rId16"/>
    </p:embeddedFont>
    <p:embeddedFont>
      <p:font typeface="Aileron Regular Bold" panose="020B0604020202020204" charset="0"/>
      <p:regular r:id="rId17"/>
    </p:embeddedFont>
    <p:embeddedFont>
      <p:font typeface="Arimo" panose="020B0604020202020204" charset="0"/>
      <p:regular r:id="rId18"/>
    </p:embeddedFont>
    <p:embeddedFont>
      <p:font typeface="Kollektif Bold" panose="020B0604020202020204" charset="0"/>
      <p:regular r:id="rId19"/>
    </p:embeddedFont>
    <p:embeddedFont>
      <p:font typeface="Open Sans Light" panose="020B0306030504020204" pitchFamily="34" charset="0"/>
      <p:regular r:id="rId20"/>
      <p:italic r:id="rId21"/>
    </p:embeddedFont>
    <p:embeddedFont>
      <p:font typeface="Open Sans Light Italics"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858901-0DAE-1714-42EB-FBCD73C671D7}" name="Sarai G Guido Esparza" initials="SE" userId="S::sesparza@tularecounty.ca.gov::1e37f011-d063-4657-ab13-99d4072c6d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954"/>
    <a:srgbClr val="99B95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6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72193393911865"/>
          <c:y val="2.0433883755657731E-3"/>
          <c:w val="0.77346231240007191"/>
          <c:h val="0.87325215879154972"/>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1-2DBB-4109-89EB-10DF92BFE7B1}"/>
              </c:ext>
            </c:extLst>
          </c:dPt>
          <c:dPt>
            <c:idx val="1"/>
            <c:invertIfNegative val="0"/>
            <c:bubble3D val="0"/>
            <c:spPr>
              <a:solidFill>
                <a:srgbClr val="FFFFCC"/>
              </a:solidFill>
              <a:ln>
                <a:noFill/>
              </a:ln>
              <a:effectLst/>
            </c:spPr>
            <c:extLst>
              <c:ext xmlns:c16="http://schemas.microsoft.com/office/drawing/2014/chart" uri="{C3380CC4-5D6E-409C-BE32-E72D297353CC}">
                <c16:uniqueId val="{00000003-2DBB-4109-89EB-10DF92BFE7B1}"/>
              </c:ext>
            </c:extLst>
          </c:dPt>
          <c:dPt>
            <c:idx val="2"/>
            <c:invertIfNegative val="0"/>
            <c:bubble3D val="0"/>
            <c:spPr>
              <a:solidFill>
                <a:schemeClr val="accent1">
                  <a:lumMod val="50000"/>
                </a:schemeClr>
              </a:solidFill>
              <a:ln>
                <a:noFill/>
              </a:ln>
              <a:effectLst/>
            </c:spPr>
            <c:extLst>
              <c:ext xmlns:c16="http://schemas.microsoft.com/office/drawing/2014/chart" uri="{C3380CC4-5D6E-409C-BE32-E72D297353CC}">
                <c16:uniqueId val="{00000005-2DBB-4109-89EB-10DF92BFE7B1}"/>
              </c:ext>
            </c:extLst>
          </c:dPt>
          <c:dPt>
            <c:idx val="4"/>
            <c:invertIfNegative val="0"/>
            <c:bubble3D val="0"/>
            <c:spPr>
              <a:solidFill>
                <a:schemeClr val="accent4">
                  <a:lumMod val="50000"/>
                </a:schemeClr>
              </a:solidFill>
              <a:ln>
                <a:noFill/>
              </a:ln>
              <a:effectLst/>
            </c:spPr>
            <c:extLst>
              <c:ext xmlns:c16="http://schemas.microsoft.com/office/drawing/2014/chart" uri="{C3380CC4-5D6E-409C-BE32-E72D297353CC}">
                <c16:uniqueId val="{00000007-2DBB-4109-89EB-10DF92BFE7B1}"/>
              </c:ext>
            </c:extLst>
          </c:dPt>
          <c:dPt>
            <c:idx val="5"/>
            <c:invertIfNegative val="0"/>
            <c:bubble3D val="0"/>
            <c:spPr>
              <a:solidFill>
                <a:srgbClr val="FFFFCC"/>
              </a:solidFill>
              <a:ln>
                <a:noFill/>
              </a:ln>
              <a:effectLst/>
            </c:spPr>
            <c:extLst>
              <c:ext xmlns:c16="http://schemas.microsoft.com/office/drawing/2014/chart" uri="{C3380CC4-5D6E-409C-BE32-E72D297353CC}">
                <c16:uniqueId val="{00000009-2DBB-4109-89EB-10DF92BFE7B1}"/>
              </c:ext>
            </c:extLst>
          </c:dPt>
          <c:dPt>
            <c:idx val="6"/>
            <c:invertIfNegative val="0"/>
            <c:bubble3D val="0"/>
            <c:spPr>
              <a:solidFill>
                <a:schemeClr val="accent1">
                  <a:lumMod val="50000"/>
                </a:schemeClr>
              </a:solidFill>
              <a:ln>
                <a:noFill/>
              </a:ln>
              <a:effectLst/>
            </c:spPr>
            <c:extLst>
              <c:ext xmlns:c16="http://schemas.microsoft.com/office/drawing/2014/chart" uri="{C3380CC4-5D6E-409C-BE32-E72D297353CC}">
                <c16:uniqueId val="{0000000B-2DBB-4109-89EB-10DF92BFE7B1}"/>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'STD Training'!$A$11:$B$17</c:f>
              <c:multiLvlStrCache>
                <c:ptCount val="7"/>
                <c:lvl>
                  <c:pt idx="0">
                    <c:v>2022</c:v>
                  </c:pt>
                  <c:pt idx="1">
                    <c:v>2021</c:v>
                  </c:pt>
                  <c:pt idx="2">
                    <c:v>2020</c:v>
                  </c:pt>
                  <c:pt idx="4">
                    <c:v>2022</c:v>
                  </c:pt>
                  <c:pt idx="5">
                    <c:v>2021</c:v>
                  </c:pt>
                  <c:pt idx="6">
                    <c:v>2020</c:v>
                  </c:pt>
                </c:lvl>
                <c:lvl>
                  <c:pt idx="0">
                    <c:v>Chlamydia</c:v>
                  </c:pt>
                  <c:pt idx="4">
                    <c:v>Gonorrhea</c:v>
                  </c:pt>
                </c:lvl>
              </c:multiLvlStrCache>
            </c:multiLvlStrRef>
          </c:cat>
          <c:val>
            <c:numRef>
              <c:f>'STD Training'!$C$11:$C$17</c:f>
              <c:numCache>
                <c:formatCode>General</c:formatCode>
                <c:ptCount val="7"/>
                <c:pt idx="0">
                  <c:v>2918</c:v>
                </c:pt>
                <c:pt idx="1">
                  <c:v>2931</c:v>
                </c:pt>
                <c:pt idx="2">
                  <c:v>2915</c:v>
                </c:pt>
                <c:pt idx="4">
                  <c:v>688</c:v>
                </c:pt>
                <c:pt idx="5">
                  <c:v>813</c:v>
                </c:pt>
                <c:pt idx="6">
                  <c:v>765</c:v>
                </c:pt>
              </c:numCache>
            </c:numRef>
          </c:val>
          <c:extLst>
            <c:ext xmlns:c16="http://schemas.microsoft.com/office/drawing/2014/chart" uri="{C3380CC4-5D6E-409C-BE32-E72D297353CC}">
              <c16:uniqueId val="{0000000C-2DBB-4109-89EB-10DF92BFE7B1}"/>
            </c:ext>
          </c:extLst>
        </c:ser>
        <c:dLbls>
          <c:showLegendKey val="0"/>
          <c:showVal val="0"/>
          <c:showCatName val="0"/>
          <c:showSerName val="0"/>
          <c:showPercent val="0"/>
          <c:showBubbleSize val="0"/>
        </c:dLbls>
        <c:gapWidth val="0"/>
        <c:axId val="313022224"/>
        <c:axId val="313013944"/>
      </c:barChart>
      <c:catAx>
        <c:axId val="313022224"/>
        <c:scaling>
          <c:orientation val="minMax"/>
        </c:scaling>
        <c:delete val="0"/>
        <c:axPos val="l"/>
        <c:numFmt formatCode="General" sourceLinked="1"/>
        <c:majorTickMark val="none"/>
        <c:minorTickMark val="none"/>
        <c:tickLblPos val="nextTo"/>
        <c:spPr>
          <a:noFill/>
          <a:ln w="9525" cap="flat" cmpd="sng" algn="ctr">
            <a:solidFill>
              <a:srgbClr val="1F497D">
                <a:lumMod val="50000"/>
              </a:srgbClr>
            </a:solidFill>
            <a:round/>
          </a:ln>
          <a:effectLst/>
        </c:spPr>
        <c:txPr>
          <a:bodyPr rot="0" spcFirstLastPara="1" vertOverflow="ellipsis" wrap="square" anchor="ctr" anchorCtr="1"/>
          <a:lstStyle/>
          <a:p>
            <a:pPr>
              <a:defRPr sz="2400" b="1" i="0" u="none" strike="noStrike" kern="1200" baseline="0">
                <a:solidFill>
                  <a:schemeClr val="accent1">
                    <a:lumMod val="50000"/>
                  </a:schemeClr>
                </a:solidFill>
                <a:latin typeface="+mn-lt"/>
                <a:ea typeface="+mn-ea"/>
                <a:cs typeface="+mn-cs"/>
              </a:defRPr>
            </a:pPr>
            <a:endParaRPr lang="en-US"/>
          </a:p>
        </c:txPr>
        <c:crossAx val="313013944"/>
        <c:crosses val="autoZero"/>
        <c:auto val="1"/>
        <c:lblAlgn val="ctr"/>
        <c:lblOffset val="100"/>
        <c:noMultiLvlLbl val="0"/>
      </c:catAx>
      <c:valAx>
        <c:axId val="3130139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accent1">
                    <a:lumMod val="50000"/>
                  </a:schemeClr>
                </a:solidFill>
                <a:latin typeface="+mn-lt"/>
                <a:ea typeface="+mn-ea"/>
                <a:cs typeface="+mn-cs"/>
              </a:defRPr>
            </a:pPr>
            <a:endParaRPr lang="en-US"/>
          </a:p>
        </c:txPr>
        <c:crossAx val="31302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rgbClr val="1F497D">
          <a:lumMod val="50000"/>
        </a:srgb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0" i="0" u="none" strike="noStrike" kern="1200" spc="0" baseline="0">
              <a:solidFill>
                <a:schemeClr val="tx2">
                  <a:lumMod val="7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Sheet1!$D$3</c:f>
              <c:strCache>
                <c:ptCount val="1"/>
                <c:pt idx="0">
                  <c:v>Early Syphilis</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Sheet1!$A$4:$A$8</c:f>
              <c:strCache>
                <c:ptCount val="5"/>
                <c:pt idx="0">
                  <c:v>2018</c:v>
                </c:pt>
                <c:pt idx="1">
                  <c:v>2019</c:v>
                </c:pt>
                <c:pt idx="2">
                  <c:v>2020</c:v>
                </c:pt>
                <c:pt idx="3">
                  <c:v>2021</c:v>
                </c:pt>
                <c:pt idx="4">
                  <c:v>2022*</c:v>
                </c:pt>
              </c:strCache>
            </c:strRef>
          </c:cat>
          <c:val>
            <c:numRef>
              <c:f>Sheet1!$D$4:$D$8</c:f>
              <c:numCache>
                <c:formatCode>General</c:formatCode>
                <c:ptCount val="5"/>
                <c:pt idx="0">
                  <c:v>45</c:v>
                </c:pt>
                <c:pt idx="1">
                  <c:v>86</c:v>
                </c:pt>
                <c:pt idx="2">
                  <c:v>116</c:v>
                </c:pt>
                <c:pt idx="3">
                  <c:v>184</c:v>
                </c:pt>
                <c:pt idx="4">
                  <c:v>168</c:v>
                </c:pt>
              </c:numCache>
            </c:numRef>
          </c:val>
          <c:extLst>
            <c:ext xmlns:c16="http://schemas.microsoft.com/office/drawing/2014/chart" uri="{C3380CC4-5D6E-409C-BE32-E72D297353CC}">
              <c16:uniqueId val="{00000000-8E6C-4A36-A9E9-2E1D2259FA7C}"/>
            </c:ext>
          </c:extLst>
        </c:ser>
        <c:dLbls>
          <c:showLegendKey val="0"/>
          <c:showVal val="0"/>
          <c:showCatName val="0"/>
          <c:showSerName val="0"/>
          <c:showPercent val="0"/>
          <c:showBubbleSize val="0"/>
        </c:dLbls>
        <c:gapWidth val="219"/>
        <c:overlap val="-27"/>
        <c:axId val="736230336"/>
        <c:axId val="736235376"/>
      </c:barChart>
      <c:catAx>
        <c:axId val="73623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lumMod val="75000"/>
                  </a:schemeClr>
                </a:solidFill>
                <a:latin typeface="+mn-lt"/>
                <a:ea typeface="+mn-ea"/>
                <a:cs typeface="+mn-cs"/>
              </a:defRPr>
            </a:pPr>
            <a:endParaRPr lang="en-US"/>
          </a:p>
        </c:txPr>
        <c:crossAx val="736235376"/>
        <c:crosses val="autoZero"/>
        <c:auto val="1"/>
        <c:lblAlgn val="ctr"/>
        <c:lblOffset val="100"/>
        <c:noMultiLvlLbl val="0"/>
      </c:catAx>
      <c:valAx>
        <c:axId val="7362353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2">
                    <a:lumMod val="75000"/>
                  </a:schemeClr>
                </a:solidFill>
                <a:latin typeface="+mn-lt"/>
                <a:ea typeface="+mn-ea"/>
                <a:cs typeface="+mn-cs"/>
              </a:defRPr>
            </a:pPr>
            <a:endParaRPr lang="en-US"/>
          </a:p>
        </c:txPr>
        <c:crossAx val="73623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2">
                    <a:lumMod val="75000"/>
                  </a:schemeClr>
                </a:solidFill>
                <a:latin typeface="+mn-lt"/>
                <a:ea typeface="+mn-ea"/>
                <a:cs typeface="+mn-cs"/>
              </a:defRPr>
            </a:pPr>
            <a:r>
              <a:rPr lang="en-US" sz="2800">
                <a:solidFill>
                  <a:schemeClr val="tx2">
                    <a:lumMod val="75000"/>
                  </a:schemeClr>
                </a:solidFill>
              </a:rPr>
              <a:t>Average Annual</a:t>
            </a:r>
            <a:r>
              <a:rPr lang="en-US" sz="2800" baseline="0">
                <a:solidFill>
                  <a:schemeClr val="tx2">
                    <a:lumMod val="75000"/>
                  </a:schemeClr>
                </a:solidFill>
              </a:rPr>
              <a:t> Congenital Syphilis Cases</a:t>
            </a:r>
            <a:endParaRPr lang="en-US" sz="2800">
              <a:solidFill>
                <a:schemeClr val="tx2">
                  <a:lumMod val="75000"/>
                </a:schemeClr>
              </a:solidFill>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2">
                  <a:lumMod val="7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99B9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Sheet1!$J$2:$J$4</c:f>
              <c:strCache>
                <c:ptCount val="3"/>
                <c:pt idx="0">
                  <c:v>2014-2016</c:v>
                </c:pt>
                <c:pt idx="1">
                  <c:v>2017-2019</c:v>
                </c:pt>
                <c:pt idx="2">
                  <c:v>2020-2022</c:v>
                </c:pt>
              </c:strCache>
            </c:strRef>
          </c:cat>
          <c:val>
            <c:numRef>
              <c:f>Sheet1!$K$2:$K$4</c:f>
              <c:numCache>
                <c:formatCode>General</c:formatCode>
                <c:ptCount val="3"/>
                <c:pt idx="0" formatCode="0.0">
                  <c:v>3</c:v>
                </c:pt>
                <c:pt idx="1">
                  <c:v>4.7</c:v>
                </c:pt>
                <c:pt idx="2">
                  <c:v>12.3</c:v>
                </c:pt>
              </c:numCache>
            </c:numRef>
          </c:val>
          <c:extLst>
            <c:ext xmlns:c16="http://schemas.microsoft.com/office/drawing/2014/chart" uri="{C3380CC4-5D6E-409C-BE32-E72D297353CC}">
              <c16:uniqueId val="{00000000-11B3-44E8-BF5D-3C97E77C219C}"/>
            </c:ext>
          </c:extLst>
        </c:ser>
        <c:dLbls>
          <c:showLegendKey val="0"/>
          <c:showVal val="0"/>
          <c:showCatName val="0"/>
          <c:showSerName val="0"/>
          <c:showPercent val="0"/>
          <c:showBubbleSize val="0"/>
        </c:dLbls>
        <c:gapWidth val="219"/>
        <c:overlap val="-27"/>
        <c:axId val="736236456"/>
        <c:axId val="736237896"/>
      </c:barChart>
      <c:catAx>
        <c:axId val="73623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lumMod val="75000"/>
                  </a:schemeClr>
                </a:solidFill>
                <a:latin typeface="+mn-lt"/>
                <a:ea typeface="+mn-ea"/>
                <a:cs typeface="+mn-cs"/>
              </a:defRPr>
            </a:pPr>
            <a:endParaRPr lang="en-US"/>
          </a:p>
        </c:txPr>
        <c:crossAx val="736237896"/>
        <c:crosses val="autoZero"/>
        <c:auto val="1"/>
        <c:lblAlgn val="ctr"/>
        <c:lblOffset val="100"/>
        <c:noMultiLvlLbl val="0"/>
      </c:catAx>
      <c:valAx>
        <c:axId val="73623789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2">
                    <a:lumMod val="75000"/>
                  </a:schemeClr>
                </a:solidFill>
                <a:latin typeface="+mn-lt"/>
                <a:ea typeface="+mn-ea"/>
                <a:cs typeface="+mn-cs"/>
              </a:defRPr>
            </a:pPr>
            <a:endParaRPr lang="en-US"/>
          </a:p>
        </c:txPr>
        <c:crossAx val="736236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05.12.2024</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std/saw/gyt/materials.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95226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05.12.2024</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a:t>STIs are preventable but pose a significant public health problem</a:t>
            </a:r>
          </a:p>
          <a:p>
            <a:pPr lvl="0"/>
            <a:endParaRPr lang="en-US"/>
          </a:p>
          <a:p>
            <a:pPr lvl="0"/>
            <a:r>
              <a:rPr lang="en-US"/>
              <a:t>Each year in the US, there are approximately 20 million new STD infections; about half are young individuals between 15-24 (Healthy People, 2020) </a:t>
            </a:r>
          </a:p>
          <a:p>
            <a:pPr lvl="0"/>
            <a:endParaRPr lang="en-US"/>
          </a:p>
          <a:p>
            <a:pPr lvl="0"/>
            <a:r>
              <a:rPr lang="en-US"/>
              <a:t>Annually, the cost of STDs on U.S. health care amount to $16 billion (Healthy People, 2020)</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05.12.2024</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r>
              <a:rPr lang="en-US"/>
              <a:t>1. STIs continue to rise in the state, with disparities among young adults ages 15-24, African Americans, gay, bisexual men, and MSM </a:t>
            </a:r>
          </a:p>
          <a:p>
            <a:r>
              <a:rPr lang="en-US">
                <a:cs typeface="Calibri"/>
              </a:rPr>
              <a:t>2. Bring up </a:t>
            </a:r>
            <a:r>
              <a:rPr lang="en-US" err="1">
                <a:cs typeface="Calibri"/>
              </a:rPr>
              <a:t>statitics</a:t>
            </a:r>
            <a:r>
              <a:rPr lang="en-US">
                <a:cs typeface="Calibri"/>
              </a:rPr>
              <a:t> from 2017 in age group </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61352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348615"/>
          </a:xfrm>
          <a:prstGeom prst="rect">
            <a:avLst/>
          </a:prstGeom>
        </p:spPr>
        <p:txBody>
          <a:bodyPr vert="horz" lIns="93177" tIns="46589" rIns="93177" bIns="46589" rtlCol="0"/>
          <a:lstStyle>
            <a:lvl1pPr algn="l">
              <a:defRPr sz="1200"/>
            </a:lvl1pPr>
          </a:lstStyle>
          <a:p>
            <a:endParaRPr lang="cs-CZ"/>
          </a:p>
        </p:txBody>
      </p:sp>
      <p:sp>
        <p:nvSpPr>
          <p:cNvPr id="3" name="Date Placeholder 2"/>
          <p:cNvSpPr>
            <a:spLocks noGrp="1"/>
          </p:cNvSpPr>
          <p:nvPr>
            <p:ph type="dt" idx="1"/>
          </p:nvPr>
        </p:nvSpPr>
        <p:spPr>
          <a:xfrm>
            <a:off x="5295125" y="0"/>
            <a:ext cx="4050453" cy="348615"/>
          </a:xfrm>
          <a:prstGeom prst="rect">
            <a:avLst/>
          </a:prstGeom>
        </p:spPr>
        <p:txBody>
          <a:bodyPr vert="horz" lIns="93177" tIns="46589" rIns="93177" bIns="46589" rtlCol="0"/>
          <a:lstStyle>
            <a:lvl1pPr algn="r">
              <a:defRPr sz="1200"/>
            </a:lvl1pPr>
          </a:lstStyle>
          <a:p>
            <a:fld id="{B7268E1E-0E44-426D-905E-8AD9B19D2182}" type="datetimeFigureOut">
              <a:rPr lang="cs-CZ" smtClean="0"/>
              <a:t>05.12.2024</a:t>
            </a:fld>
            <a:endParaRPr lang="cs-CZ"/>
          </a:p>
        </p:txBody>
      </p:sp>
      <p:sp>
        <p:nvSpPr>
          <p:cNvPr id="4" name="Slide Image Placeholder 3"/>
          <p:cNvSpPr>
            <a:spLocks noGrp="1" noRot="1" noChangeAspect="1"/>
          </p:cNvSpPr>
          <p:nvPr>
            <p:ph type="sldImg" idx="2"/>
          </p:nvPr>
        </p:nvSpPr>
        <p:spPr>
          <a:xfrm>
            <a:off x="2354263" y="520700"/>
            <a:ext cx="4638675" cy="2609850"/>
          </a:xfrm>
          <a:prstGeom prst="rect">
            <a:avLst/>
          </a:prstGeom>
          <a:noFill/>
          <a:ln w="12700">
            <a:solidFill>
              <a:prstClr val="black"/>
            </a:solidFill>
          </a:ln>
        </p:spPr>
        <p:txBody>
          <a:bodyPr vert="horz" lIns="93177" tIns="46589" rIns="93177" bIns="46589" rtlCol="0" anchor="ctr"/>
          <a:lstStyle/>
          <a:p>
            <a:endParaRPr lang="cs-CZ"/>
          </a:p>
        </p:txBody>
      </p:sp>
      <p:sp>
        <p:nvSpPr>
          <p:cNvPr id="5" name="Notes Placeholder 4"/>
          <p:cNvSpPr>
            <a:spLocks noGrp="1"/>
          </p:cNvSpPr>
          <p:nvPr>
            <p:ph type="body" sz="quarter" idx="3"/>
          </p:nvPr>
        </p:nvSpPr>
        <p:spPr>
          <a:xfrm>
            <a:off x="934720" y="3305386"/>
            <a:ext cx="7477760" cy="3132694"/>
          </a:xfrm>
          <a:prstGeom prst="rect">
            <a:avLst/>
          </a:prstGeom>
        </p:spPr>
        <p:txBody>
          <a:bodyPr vert="horz" lIns="93177" tIns="46589" rIns="93177" bIns="46589" rtlCol="0"/>
          <a:lstStyle/>
          <a:p>
            <a:pPr lvl="0"/>
            <a:r>
              <a:rPr lang="en-US"/>
              <a:t>Note: CDPH provided some new data for early syphilis cases between 2020 - 2021, Q1 - Q3</a:t>
            </a:r>
          </a:p>
          <a:p>
            <a:pPr lvl="0"/>
            <a:endParaRPr lang="en-US"/>
          </a:p>
          <a:p>
            <a:pPr lvl="0"/>
            <a:r>
              <a:rPr lang="en-US"/>
              <a:t>-2020 Q1-Q3: 24 cases</a:t>
            </a:r>
          </a:p>
          <a:p>
            <a:pPr lvl="0"/>
            <a:r>
              <a:rPr lang="en-US"/>
              <a:t>-2021 Q1-Q3: 61 cases </a:t>
            </a:r>
          </a:p>
          <a:p>
            <a:pPr lvl="0"/>
            <a:r>
              <a:rPr lang="en-US"/>
              <a:t>-154% change </a:t>
            </a:r>
          </a:p>
        </p:txBody>
      </p:sp>
      <p:sp>
        <p:nvSpPr>
          <p:cNvPr id="6" name="Footer Placeholder 5"/>
          <p:cNvSpPr>
            <a:spLocks noGrp="1"/>
          </p:cNvSpPr>
          <p:nvPr>
            <p:ph type="ftr" sz="quarter" idx="4"/>
          </p:nvPr>
        </p:nvSpPr>
        <p:spPr>
          <a:xfrm>
            <a:off x="0" y="6610774"/>
            <a:ext cx="4050453" cy="347002"/>
          </a:xfrm>
          <a:prstGeom prst="rect">
            <a:avLst/>
          </a:prstGeom>
        </p:spPr>
        <p:txBody>
          <a:bodyPr vert="horz" lIns="93177" tIns="46589" rIns="93177" bIns="46589" rtlCol="0" anchor="b"/>
          <a:lstStyle>
            <a:lvl1pPr algn="l">
              <a:defRPr sz="1200"/>
            </a:lvl1pPr>
          </a:lstStyle>
          <a:p>
            <a:endParaRPr lang="cs-CZ"/>
          </a:p>
        </p:txBody>
      </p:sp>
      <p:sp>
        <p:nvSpPr>
          <p:cNvPr id="7" name="Slide Number Placeholder 6"/>
          <p:cNvSpPr>
            <a:spLocks noGrp="1"/>
          </p:cNvSpPr>
          <p:nvPr>
            <p:ph type="sldNum" sz="quarter" idx="5"/>
          </p:nvPr>
        </p:nvSpPr>
        <p:spPr>
          <a:xfrm>
            <a:off x="5295125" y="6610774"/>
            <a:ext cx="4050453" cy="347002"/>
          </a:xfrm>
          <a:prstGeom prst="rect">
            <a:avLst/>
          </a:prstGeom>
        </p:spPr>
        <p:txBody>
          <a:bodyPr vert="horz" lIns="93177" tIns="46589" rIns="93177" bIns="46589"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173009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Campaign Materials - #GYT (cdc.gov) </a:t>
            </a:r>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17843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22641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188525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cdph.ca.gov/Programs/CID/DCDC/Pages/STD-Data.aspx"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std/statistics/2021/tabl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rotWithShape="1">
          <a:blip r:embed="rId3"/>
          <a:srcRect l="14129" t="24782" r="18206" b="28014"/>
          <a:stretch/>
        </p:blipFill>
        <p:spPr>
          <a:xfrm>
            <a:off x="0" y="1892756"/>
            <a:ext cx="18299238" cy="8409577"/>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0" y="7065308"/>
            <a:ext cx="3221692" cy="3221692"/>
          </a:xfrm>
          <a:prstGeom prst="rect">
            <a:avLst/>
          </a:prstGeom>
        </p:spPr>
      </p:pic>
      <p:sp>
        <p:nvSpPr>
          <p:cNvPr id="6" name="TextBox 6"/>
          <p:cNvSpPr txBox="1"/>
          <p:nvPr/>
        </p:nvSpPr>
        <p:spPr>
          <a:xfrm>
            <a:off x="4038600" y="494872"/>
            <a:ext cx="14782800" cy="1202509"/>
          </a:xfrm>
          <a:prstGeom prst="rect">
            <a:avLst/>
          </a:prstGeom>
        </p:spPr>
        <p:txBody>
          <a:bodyPr wrap="square" lIns="0" tIns="0" rIns="0" bIns="0" rtlCol="0" anchor="t">
            <a:spAutoFit/>
          </a:bodyPr>
          <a:lstStyle/>
          <a:p>
            <a:pPr>
              <a:lnSpc>
                <a:spcPct val="146135"/>
              </a:lnSpc>
            </a:pPr>
            <a:r>
              <a:rPr lang="en-US" sz="6000">
                <a:solidFill>
                  <a:srgbClr val="192954"/>
                </a:solidFill>
                <a:latin typeface="Kollektif Bold"/>
              </a:rPr>
              <a:t>STD Education, Prevention, Testing</a:t>
            </a:r>
            <a:endParaRPr lang="en-US"/>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0744200" y="2749280"/>
            <a:ext cx="7555038" cy="7555038"/>
          </a:xfrm>
          <a:prstGeom prst="rect">
            <a:avLst/>
          </a:prstGeom>
        </p:spPr>
      </p:pic>
      <p:pic>
        <p:nvPicPr>
          <p:cNvPr id="9" name="Picture 9"/>
          <p:cNvPicPr>
            <a:picLocks noChangeAspect="1"/>
          </p:cNvPicPr>
          <p:nvPr/>
        </p:nvPicPr>
        <p:blipFill>
          <a:blip r:embed="rId8"/>
          <a:srcRect/>
          <a:stretch>
            <a:fillRect/>
          </a:stretch>
        </p:blipFill>
        <p:spPr>
          <a:xfrm>
            <a:off x="311897" y="494872"/>
            <a:ext cx="3574303" cy="12227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B951"/>
        </a:solidFill>
        <a:effectLst/>
      </p:bgPr>
    </p:bg>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1053A8EE-7ACF-4F25-B659-68D1BF9E1E8F}"/>
              </a:ext>
            </a:extLst>
          </p:cNvPr>
          <p:cNvSpPr/>
          <p:nvPr/>
        </p:nvSpPr>
        <p:spPr>
          <a:xfrm rot="5400000">
            <a:off x="1080981" y="-1128819"/>
            <a:ext cx="10287002" cy="12544639"/>
          </a:xfrm>
          <a:prstGeom prst="rtTriangle">
            <a:avLst/>
          </a:prstGeom>
          <a:solidFill>
            <a:srgbClr val="192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4"/>
          <p:cNvSpPr/>
          <p:nvPr/>
        </p:nvSpPr>
        <p:spPr>
          <a:xfrm>
            <a:off x="1684976" y="8658293"/>
            <a:ext cx="14918048" cy="0"/>
          </a:xfrm>
          <a:prstGeom prst="line">
            <a:avLst/>
          </a:prstGeom>
          <a:ln w="9525" cap="rnd">
            <a:solidFill>
              <a:srgbClr val="000000"/>
            </a:solidFill>
            <a:prstDash val="solid"/>
            <a:headEnd type="none" w="sm" len="sm"/>
            <a:tailEnd type="none" w="sm" len="sm"/>
          </a:ln>
        </p:spPr>
        <p:txBody>
          <a:bodyPr/>
          <a:lstStyle/>
          <a:p>
            <a:endParaRPr lang="en-US"/>
          </a:p>
        </p:txBody>
      </p:sp>
      <p:sp>
        <p:nvSpPr>
          <p:cNvPr id="5" name="TextBox 5"/>
          <p:cNvSpPr txBox="1"/>
          <p:nvPr/>
        </p:nvSpPr>
        <p:spPr>
          <a:xfrm>
            <a:off x="1684976" y="1363614"/>
            <a:ext cx="10585498" cy="921984"/>
          </a:xfrm>
          <a:prstGeom prst="rect">
            <a:avLst/>
          </a:prstGeom>
        </p:spPr>
        <p:txBody>
          <a:bodyPr lIns="0" tIns="0" rIns="0" bIns="0" rtlCol="0" anchor="t">
            <a:spAutoFit/>
          </a:bodyPr>
          <a:lstStyle/>
          <a:p>
            <a:pPr>
              <a:lnSpc>
                <a:spcPct val="115384"/>
              </a:lnSpc>
            </a:pPr>
            <a:r>
              <a:rPr lang="en-US" sz="5600">
                <a:solidFill>
                  <a:srgbClr val="F4F4F4"/>
                </a:solidFill>
                <a:latin typeface="Kollektif Bold"/>
              </a:rPr>
              <a:t>Background: Data</a:t>
            </a:r>
            <a:endParaRPr lang="en-US"/>
          </a:p>
        </p:txBody>
      </p:sp>
      <p:pic>
        <p:nvPicPr>
          <p:cNvPr id="6" name="Picture 6"/>
          <p:cNvPicPr>
            <a:picLocks noChangeAspect="1"/>
          </p:cNvPicPr>
          <p:nvPr/>
        </p:nvPicPr>
        <p:blipFill>
          <a:blip r:embed="rId3"/>
          <a:srcRect/>
          <a:stretch>
            <a:fillRect/>
          </a:stretch>
        </p:blipFill>
        <p:spPr>
          <a:xfrm>
            <a:off x="2303210" y="2779076"/>
            <a:ext cx="13681581" cy="4976675"/>
          </a:xfrm>
          <a:prstGeom prst="rect">
            <a:avLst/>
          </a:prstGeom>
        </p:spPr>
      </p:pic>
      <p:sp>
        <p:nvSpPr>
          <p:cNvPr id="7" name="TextBox 7"/>
          <p:cNvSpPr txBox="1"/>
          <p:nvPr/>
        </p:nvSpPr>
        <p:spPr>
          <a:xfrm>
            <a:off x="2303210" y="7766000"/>
            <a:ext cx="8291896" cy="426592"/>
          </a:xfrm>
          <a:prstGeom prst="rect">
            <a:avLst/>
          </a:prstGeom>
        </p:spPr>
        <p:txBody>
          <a:bodyPr lIns="0" tIns="0" rIns="0" bIns="0" rtlCol="0" anchor="t">
            <a:spAutoFit/>
          </a:bodyPr>
          <a:lstStyle/>
          <a:p>
            <a:pPr>
              <a:lnSpc>
                <a:spcPct val="156607"/>
              </a:lnSpc>
            </a:pPr>
            <a:r>
              <a:rPr lang="en-US" sz="1985">
                <a:solidFill>
                  <a:srgbClr val="FFFFFF"/>
                </a:solidFill>
                <a:latin typeface="Open Sans Light Italics"/>
              </a:rPr>
              <a:t>Centers for Disease Control and Prevention (CDC), 2021 </a:t>
            </a:r>
            <a:endParaRPr lang="en-US"/>
          </a:p>
        </p:txBody>
      </p:sp>
      <p:sp>
        <p:nvSpPr>
          <p:cNvPr id="8" name="TextBox 8"/>
          <p:cNvSpPr txBox="1"/>
          <p:nvPr/>
        </p:nvSpPr>
        <p:spPr>
          <a:xfrm>
            <a:off x="1684976" y="8670290"/>
            <a:ext cx="12834565" cy="379206"/>
          </a:xfrm>
          <a:prstGeom prst="rect">
            <a:avLst/>
          </a:prstGeom>
        </p:spPr>
        <p:txBody>
          <a:bodyPr lIns="0" tIns="0" rIns="0" bIns="0" rtlCol="0" anchor="t">
            <a:spAutoFit/>
          </a:bodyPr>
          <a:lstStyle/>
          <a:p>
            <a:pPr marL="0" lvl="0" indent="0" algn="l">
              <a:lnSpc>
                <a:spcPct val="153846"/>
              </a:lnSpc>
              <a:spcBef>
                <a:spcPct val="0"/>
              </a:spcBef>
            </a:pPr>
            <a:r>
              <a:rPr lang="en-US" sz="1800" spc="36">
                <a:solidFill>
                  <a:srgbClr val="FFFFFF"/>
                </a:solidFill>
                <a:latin typeface="Aileron Regular"/>
              </a:rPr>
              <a:t>https://www.cdc.gov/std/statistics/prevalence-2020-at-a-glance.htm</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4490" t="691" b="1387"/>
          <a:stretch>
            <a:fillRect/>
          </a:stretch>
        </p:blipFill>
        <p:spPr>
          <a:xfrm>
            <a:off x="9841217" y="1028700"/>
            <a:ext cx="6460377" cy="410599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91114" y="598889"/>
            <a:ext cx="3799700" cy="3799700"/>
          </a:xfrm>
          <a:prstGeom prst="rect">
            <a:avLst/>
          </a:prstGeom>
        </p:spPr>
      </p:pic>
      <p:sp>
        <p:nvSpPr>
          <p:cNvPr id="6" name="AutoShape 6"/>
          <p:cNvSpPr/>
          <p:nvPr/>
        </p:nvSpPr>
        <p:spPr>
          <a:xfrm>
            <a:off x="10347196" y="8891112"/>
            <a:ext cx="7347951" cy="11728"/>
          </a:xfrm>
          <a:prstGeom prst="line">
            <a:avLst/>
          </a:prstGeom>
          <a:ln w="9525" cap="rnd">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1028700" y="1642184"/>
            <a:ext cx="8855227" cy="7632648"/>
            <a:chOff x="0" y="-28575"/>
            <a:chExt cx="11806969" cy="10176864"/>
          </a:xfrm>
        </p:grpSpPr>
        <p:sp>
          <p:nvSpPr>
            <p:cNvPr id="8" name="TextBox 8"/>
            <p:cNvSpPr txBox="1"/>
            <p:nvPr/>
          </p:nvSpPr>
          <p:spPr>
            <a:xfrm>
              <a:off x="0" y="1518148"/>
              <a:ext cx="11806969" cy="8630141"/>
            </a:xfrm>
            <a:prstGeom prst="rect">
              <a:avLst/>
            </a:prstGeom>
          </p:spPr>
          <p:txBody>
            <a:bodyPr lIns="0" tIns="0" rIns="0" bIns="0" rtlCol="0" anchor="t">
              <a:spAutoFit/>
            </a:bodyPr>
            <a:lstStyle/>
            <a:p>
              <a:pPr marL="496570" lvl="1" indent="-248285">
                <a:lnSpc>
                  <a:spcPct val="153846"/>
                </a:lnSpc>
                <a:buFont typeface="Arial"/>
                <a:buChar char="•"/>
              </a:pPr>
              <a:r>
                <a:rPr lang="en-US" sz="2300" dirty="0">
                  <a:solidFill>
                    <a:srgbClr val="192954"/>
                  </a:solidFill>
                  <a:latin typeface="Aileron Regular"/>
                </a:rPr>
                <a:t>2019 Snapshot – Reported cases</a:t>
              </a:r>
              <a:endParaRPr lang="en-US" dirty="0"/>
            </a:p>
            <a:p>
              <a:pPr>
                <a:lnSpc>
                  <a:spcPct val="153846"/>
                </a:lnSpc>
              </a:pPr>
              <a:endParaRPr lang="en-US" sz="2300" dirty="0">
                <a:solidFill>
                  <a:srgbClr val="192954"/>
                </a:solidFill>
                <a:latin typeface="Aileron Regular"/>
              </a:endParaRPr>
            </a:p>
            <a:p>
              <a:pPr marL="993140" lvl="2" indent="-330835">
                <a:lnSpc>
                  <a:spcPct val="153846"/>
                </a:lnSpc>
                <a:buFont typeface="Arial"/>
                <a:buChar char="⚬"/>
              </a:pPr>
              <a:r>
                <a:rPr lang="en-US" sz="2300" dirty="0">
                  <a:solidFill>
                    <a:srgbClr val="192954"/>
                  </a:solidFill>
                  <a:latin typeface="Aileron Regular"/>
                </a:rPr>
                <a:t>Gonorrhea: 80,599 - 236% increase from 10 years ago</a:t>
              </a:r>
            </a:p>
            <a:p>
              <a:pPr>
                <a:lnSpc>
                  <a:spcPct val="153846"/>
                </a:lnSpc>
              </a:pPr>
              <a:endParaRPr lang="en-US" sz="2300" dirty="0">
                <a:solidFill>
                  <a:srgbClr val="192954"/>
                </a:solidFill>
                <a:latin typeface="Aileron Regular"/>
              </a:endParaRPr>
            </a:p>
            <a:p>
              <a:pPr marL="993140" lvl="2" indent="-330835">
                <a:lnSpc>
                  <a:spcPct val="153846"/>
                </a:lnSpc>
                <a:buFont typeface="Arial"/>
                <a:buChar char="⚬"/>
              </a:pPr>
              <a:r>
                <a:rPr lang="en-US" sz="2300" dirty="0">
                  <a:solidFill>
                    <a:srgbClr val="192954"/>
                  </a:solidFill>
                  <a:latin typeface="Aileron Regular"/>
                </a:rPr>
                <a:t>Chlamydia: 237,630 - 61% increase from 10 years ago</a:t>
              </a:r>
            </a:p>
            <a:p>
              <a:pPr>
                <a:lnSpc>
                  <a:spcPct val="153846"/>
                </a:lnSpc>
              </a:pPr>
              <a:endParaRPr lang="en-US" sz="2300" dirty="0">
                <a:solidFill>
                  <a:srgbClr val="192954"/>
                </a:solidFill>
                <a:latin typeface="Aileron Regular"/>
              </a:endParaRPr>
            </a:p>
            <a:p>
              <a:pPr marL="993140" lvl="2" indent="-330835">
                <a:lnSpc>
                  <a:spcPct val="153846"/>
                </a:lnSpc>
                <a:buFont typeface="Arial"/>
                <a:buChar char="⚬"/>
              </a:pPr>
              <a:r>
                <a:rPr lang="en-US" sz="2300" dirty="0">
                  <a:solidFill>
                    <a:srgbClr val="192954"/>
                  </a:solidFill>
                  <a:latin typeface="Aileron Regular"/>
                </a:rPr>
                <a:t>Syphilis (all stages): 28,846 - 349% increase from 10 years ago</a:t>
              </a:r>
            </a:p>
            <a:p>
              <a:pPr marL="1461770" lvl="3" indent="-342900">
                <a:lnSpc>
                  <a:spcPct val="153846"/>
                </a:lnSpc>
                <a:buFont typeface="Arial" panose="020B0604020202020204" pitchFamily="34" charset="0"/>
                <a:buChar char="•"/>
              </a:pPr>
              <a:r>
                <a:rPr lang="en-US" sz="2300" dirty="0">
                  <a:solidFill>
                    <a:srgbClr val="192954"/>
                  </a:solidFill>
                  <a:latin typeface="Aileron Regular"/>
                </a:rPr>
                <a:t>2018–2019: </a:t>
              </a:r>
            </a:p>
            <a:p>
              <a:pPr marL="1918970" lvl="4" indent="-342900">
                <a:lnSpc>
                  <a:spcPct val="153846"/>
                </a:lnSpc>
                <a:buFont typeface="Wingdings" panose="05000000000000000000" pitchFamily="2" charset="2"/>
                <a:buChar char="§"/>
              </a:pPr>
              <a:r>
                <a:rPr lang="en-US" sz="2300" dirty="0">
                  <a:solidFill>
                    <a:srgbClr val="192954"/>
                  </a:solidFill>
                  <a:latin typeface="Aileron Regular"/>
                </a:rPr>
                <a:t>14% increase for all stages</a:t>
              </a:r>
            </a:p>
            <a:p>
              <a:pPr marL="1918970" lvl="4" indent="-342900">
                <a:lnSpc>
                  <a:spcPct val="153846"/>
                </a:lnSpc>
                <a:buFont typeface="Wingdings" panose="05000000000000000000" pitchFamily="2" charset="2"/>
                <a:buChar char="§"/>
              </a:pPr>
              <a:r>
                <a:rPr lang="en-US" sz="2300" dirty="0">
                  <a:solidFill>
                    <a:srgbClr val="192954"/>
                  </a:solidFill>
                  <a:latin typeface="Aileron Regular"/>
                </a:rPr>
                <a:t>33% increase in females 15–44 years of age</a:t>
              </a:r>
            </a:p>
            <a:p>
              <a:pPr marL="1918970" lvl="4" indent="-342900">
                <a:lnSpc>
                  <a:spcPct val="153846"/>
                </a:lnSpc>
                <a:buFont typeface="Wingdings" panose="05000000000000000000" pitchFamily="2" charset="2"/>
                <a:buChar char="§"/>
              </a:pPr>
              <a:r>
                <a:rPr lang="en-US" sz="2300" dirty="0">
                  <a:solidFill>
                    <a:srgbClr val="192954"/>
                  </a:solidFill>
                  <a:latin typeface="Aileron Regular"/>
                </a:rPr>
                <a:t>36% increase for congenital syphilis </a:t>
              </a:r>
            </a:p>
          </p:txBody>
        </p:sp>
        <p:sp>
          <p:nvSpPr>
            <p:cNvPr id="9" name="TextBox 9"/>
            <p:cNvSpPr txBox="1"/>
            <p:nvPr/>
          </p:nvSpPr>
          <p:spPr>
            <a:xfrm>
              <a:off x="0" y="-28575"/>
              <a:ext cx="10441986" cy="1237775"/>
            </a:xfrm>
            <a:prstGeom prst="rect">
              <a:avLst/>
            </a:prstGeom>
          </p:spPr>
          <p:txBody>
            <a:bodyPr lIns="0" tIns="0" rIns="0" bIns="0" rtlCol="0" anchor="t">
              <a:spAutoFit/>
            </a:bodyPr>
            <a:lstStyle/>
            <a:p>
              <a:pPr>
                <a:lnSpc>
                  <a:spcPct val="116404"/>
                </a:lnSpc>
              </a:pPr>
              <a:r>
                <a:rPr lang="en-US" sz="5599">
                  <a:solidFill>
                    <a:srgbClr val="192954"/>
                  </a:solidFill>
                  <a:latin typeface="Kollektif Bold"/>
                </a:rPr>
                <a:t>California</a:t>
              </a:r>
              <a:endParaRPr lang="en-US"/>
            </a:p>
          </p:txBody>
        </p:sp>
      </p:grpSp>
      <p:sp>
        <p:nvSpPr>
          <p:cNvPr id="10" name="TextBox 10"/>
          <p:cNvSpPr txBox="1"/>
          <p:nvPr/>
        </p:nvSpPr>
        <p:spPr>
          <a:xfrm>
            <a:off x="10714677" y="9019201"/>
            <a:ext cx="6544623" cy="779316"/>
          </a:xfrm>
          <a:prstGeom prst="rect">
            <a:avLst/>
          </a:prstGeom>
        </p:spPr>
        <p:txBody>
          <a:bodyPr wrap="square" lIns="0" tIns="0" rIns="0" bIns="0" rtlCol="0" anchor="t">
            <a:spAutoFit/>
          </a:bodyPr>
          <a:lstStyle/>
          <a:p>
            <a:pPr algn="ctr">
              <a:lnSpc>
                <a:spcPct val="158441"/>
              </a:lnSpc>
            </a:pPr>
            <a:r>
              <a:rPr lang="en-US" sz="1699" dirty="0">
                <a:latin typeface="Open Sans Light"/>
                <a:hlinkClick r:id="rId6">
                  <a:extLst>
                    <a:ext uri="{A12FA001-AC4F-418D-AE19-62706E023703}">
                      <ahyp:hlinkClr xmlns:ahyp="http://schemas.microsoft.com/office/drawing/2018/hyperlinkcolor" val="tx"/>
                    </a:ext>
                  </a:extLst>
                </a:hlinkClick>
              </a:rPr>
              <a:t>https://www.cdph.ca.gov/Programs/CID/DCDC/Pages/STD-Data.aspx</a:t>
            </a:r>
            <a:endParaRPr lang="en-US" sz="1699" dirty="0">
              <a:latin typeface="Open Sans Light"/>
              <a:ea typeface="Open Sans Light"/>
              <a:cs typeface="Open Sans Light"/>
            </a:endParaRPr>
          </a:p>
          <a:p>
            <a:pPr>
              <a:lnSpc>
                <a:spcPct val="158441"/>
              </a:lnSpc>
            </a:pPr>
            <a:r>
              <a:rPr lang="en-US" sz="1699" dirty="0">
                <a:latin typeface="Open Sans Light"/>
              </a:rPr>
              <a:t>California Department of Public Health, 2022. </a:t>
            </a:r>
            <a:r>
              <a:rPr lang="en-US" sz="1699" i="1" dirty="0">
                <a:latin typeface="Open Sans Light"/>
              </a:rPr>
              <a:t>CD Brief</a:t>
            </a:r>
            <a:endParaRPr lang="en-US" sz="1699" dirty="0">
              <a:latin typeface="Open Sans Light"/>
              <a:ea typeface="Open Sans Light"/>
              <a:cs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B951"/>
        </a:solidFill>
        <a:effectLst/>
      </p:bgPr>
    </p:bg>
    <p:spTree>
      <p:nvGrpSpPr>
        <p:cNvPr id="1" name=""/>
        <p:cNvGrpSpPr/>
        <p:nvPr/>
      </p:nvGrpSpPr>
      <p:grpSpPr>
        <a:xfrm>
          <a:off x="0" y="0"/>
          <a:ext cx="0" cy="0"/>
          <a:chOff x="0" y="0"/>
          <a:chExt cx="0" cy="0"/>
        </a:xfrm>
      </p:grpSpPr>
      <p:sp>
        <p:nvSpPr>
          <p:cNvPr id="2" name="AutoShape 2"/>
          <p:cNvSpPr/>
          <p:nvPr/>
        </p:nvSpPr>
        <p:spPr>
          <a:xfrm>
            <a:off x="1684976" y="8399499"/>
            <a:ext cx="14918048" cy="0"/>
          </a:xfrm>
          <a:prstGeom prst="line">
            <a:avLst/>
          </a:prstGeom>
          <a:ln w="9525" cap="rnd">
            <a:solidFill>
              <a:srgbClr val="000000"/>
            </a:solidFill>
            <a:prstDash val="solid"/>
            <a:headEnd type="none" w="sm" len="sm"/>
            <a:tailEnd type="none" w="sm" len="sm"/>
          </a:ln>
        </p:spPr>
        <p:txBody>
          <a:bodyPr/>
          <a:lstStyle/>
          <a:p>
            <a:endParaRPr lang="en-US"/>
          </a:p>
        </p:txBody>
      </p:sp>
      <p:sp>
        <p:nvSpPr>
          <p:cNvPr id="22" name="TextBox 22"/>
          <p:cNvSpPr txBox="1"/>
          <p:nvPr/>
        </p:nvSpPr>
        <p:spPr>
          <a:xfrm>
            <a:off x="1766256" y="8533324"/>
            <a:ext cx="15096766" cy="775277"/>
          </a:xfrm>
          <a:prstGeom prst="rect">
            <a:avLst/>
          </a:prstGeom>
        </p:spPr>
        <p:txBody>
          <a:bodyPr wrap="square" lIns="0" tIns="0" rIns="0" bIns="0" rtlCol="0" anchor="t">
            <a:spAutoFit/>
          </a:bodyPr>
          <a:lstStyle/>
          <a:p>
            <a:pPr marL="367030" lvl="1" indent="-183515">
              <a:lnSpc>
                <a:spcPct val="108974"/>
              </a:lnSpc>
              <a:buFont typeface="Arial"/>
              <a:buChar char="•"/>
            </a:pPr>
            <a:r>
              <a:rPr lang="en-US" sz="2400">
                <a:solidFill>
                  <a:srgbClr val="192954"/>
                </a:solidFill>
                <a:latin typeface="Aileron Regular"/>
              </a:rPr>
              <a:t>2020–2021 source: Local Health Jurisdiction STD Data Summaries, California Department of Public Health</a:t>
            </a:r>
            <a:endParaRPr lang="en-US"/>
          </a:p>
          <a:p>
            <a:pPr marL="367030" lvl="1" indent="-183515">
              <a:lnSpc>
                <a:spcPct val="108974"/>
              </a:lnSpc>
              <a:buFont typeface="Arial"/>
              <a:buChar char="•"/>
            </a:pPr>
            <a:r>
              <a:rPr lang="en-US" sz="2400">
                <a:solidFill>
                  <a:srgbClr val="192954"/>
                </a:solidFill>
                <a:latin typeface="Aileron Regular"/>
              </a:rPr>
              <a:t>2022 data is preliminary. Source is </a:t>
            </a:r>
            <a:r>
              <a:rPr lang="en-US" sz="2400" err="1">
                <a:solidFill>
                  <a:srgbClr val="192954"/>
                </a:solidFill>
                <a:latin typeface="Aileron Regular"/>
              </a:rPr>
              <a:t>CalREDIE</a:t>
            </a:r>
            <a:r>
              <a:rPr lang="en-US" sz="2400">
                <a:solidFill>
                  <a:srgbClr val="192954"/>
                </a:solidFill>
                <a:latin typeface="Aileron Regular"/>
              </a:rPr>
              <a:t> cumulative report</a:t>
            </a:r>
          </a:p>
        </p:txBody>
      </p:sp>
      <p:sp>
        <p:nvSpPr>
          <p:cNvPr id="23" name="TextBox 23"/>
          <p:cNvSpPr txBox="1"/>
          <p:nvPr/>
        </p:nvSpPr>
        <p:spPr>
          <a:xfrm>
            <a:off x="1028700" y="4016004"/>
            <a:ext cx="7036912" cy="1913024"/>
          </a:xfrm>
          <a:prstGeom prst="rect">
            <a:avLst/>
          </a:prstGeom>
        </p:spPr>
        <p:txBody>
          <a:bodyPr lIns="0" tIns="0" rIns="0" bIns="0" rtlCol="0" anchor="t">
            <a:spAutoFit/>
          </a:bodyPr>
          <a:lstStyle/>
          <a:p>
            <a:pPr>
              <a:lnSpc>
                <a:spcPct val="115384"/>
              </a:lnSpc>
            </a:pPr>
            <a:r>
              <a:rPr lang="en-US" sz="5600">
                <a:solidFill>
                  <a:srgbClr val="192954"/>
                </a:solidFill>
                <a:latin typeface="Kollektif Bold"/>
              </a:rPr>
              <a:t>STD/STI Cases in Tulare County</a:t>
            </a:r>
            <a:endParaRPr lang="en-US"/>
          </a:p>
        </p:txBody>
      </p:sp>
      <p:graphicFrame>
        <p:nvGraphicFramePr>
          <p:cNvPr id="39" name="Chart 38">
            <a:extLst>
              <a:ext uri="{FF2B5EF4-FFF2-40B4-BE49-F238E27FC236}">
                <a16:creationId xmlns:a16="http://schemas.microsoft.com/office/drawing/2014/main" id="{9112417A-E306-162C-BBC1-388B34449687}"/>
              </a:ext>
            </a:extLst>
          </p:cNvPr>
          <p:cNvGraphicFramePr>
            <a:graphicFrameLocks/>
          </p:cNvGraphicFramePr>
          <p:nvPr>
            <p:extLst>
              <p:ext uri="{D42A27DB-BD31-4B8C-83A1-F6EECF244321}">
                <p14:modId xmlns:p14="http://schemas.microsoft.com/office/powerpoint/2010/main" val="2506547688"/>
              </p:ext>
            </p:extLst>
          </p:nvPr>
        </p:nvGraphicFramePr>
        <p:xfrm>
          <a:off x="7391400" y="1138123"/>
          <a:ext cx="9677400" cy="69009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496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sp>
        <p:nvSpPr>
          <p:cNvPr id="24" name="TextBox 24"/>
          <p:cNvSpPr txBox="1"/>
          <p:nvPr/>
        </p:nvSpPr>
        <p:spPr>
          <a:xfrm>
            <a:off x="1684976" y="1318632"/>
            <a:ext cx="13093928" cy="921984"/>
          </a:xfrm>
          <a:prstGeom prst="rect">
            <a:avLst/>
          </a:prstGeom>
        </p:spPr>
        <p:txBody>
          <a:bodyPr lIns="0" tIns="0" rIns="0" bIns="0" rtlCol="0" anchor="t">
            <a:spAutoFit/>
          </a:bodyPr>
          <a:lstStyle/>
          <a:p>
            <a:pPr>
              <a:lnSpc>
                <a:spcPct val="115384"/>
              </a:lnSpc>
            </a:pPr>
            <a:r>
              <a:rPr lang="en-US" sz="5600">
                <a:solidFill>
                  <a:srgbClr val="192954"/>
                </a:solidFill>
                <a:latin typeface="Kollektif Bold"/>
              </a:rPr>
              <a:t>STD/STI Cases in Tulare County (cont.)</a:t>
            </a:r>
            <a:endParaRPr lang="en-US"/>
          </a:p>
        </p:txBody>
      </p:sp>
      <p:sp>
        <p:nvSpPr>
          <p:cNvPr id="25" name="TextBox 25"/>
          <p:cNvSpPr txBox="1"/>
          <p:nvPr/>
        </p:nvSpPr>
        <p:spPr>
          <a:xfrm>
            <a:off x="1684976" y="8676036"/>
            <a:ext cx="15079024" cy="1580369"/>
          </a:xfrm>
          <a:prstGeom prst="rect">
            <a:avLst/>
          </a:prstGeom>
        </p:spPr>
        <p:txBody>
          <a:bodyPr wrap="square" lIns="0" tIns="0" rIns="0" bIns="0" rtlCol="0" anchor="t">
            <a:spAutoFit/>
          </a:bodyPr>
          <a:lstStyle/>
          <a:p>
            <a:pPr marL="367034" lvl="1" indent="-183517">
              <a:lnSpc>
                <a:spcPct val="108974"/>
              </a:lnSpc>
              <a:buFont typeface="Arial"/>
              <a:buChar char="•"/>
            </a:pPr>
            <a:r>
              <a:rPr lang="en-US" sz="2400">
                <a:solidFill>
                  <a:srgbClr val="192954"/>
                </a:solidFill>
                <a:latin typeface="Aileron Regular"/>
              </a:rPr>
              <a:t>Sources: 2018-2021Local Health Jurisdiction STD Data Summaries, California Department of Public Health</a:t>
            </a:r>
            <a:endParaRPr lang="en-US"/>
          </a:p>
          <a:p>
            <a:pPr marL="367034" lvl="1" indent="-183517">
              <a:lnSpc>
                <a:spcPct val="108974"/>
              </a:lnSpc>
              <a:buFont typeface="Arial"/>
              <a:buChar char="•"/>
            </a:pPr>
            <a:r>
              <a:rPr lang="en-US" sz="2400">
                <a:solidFill>
                  <a:srgbClr val="192954"/>
                </a:solidFill>
                <a:latin typeface="Aileron Regular"/>
              </a:rPr>
              <a:t>2022 data is preliminary. Source is </a:t>
            </a:r>
            <a:r>
              <a:rPr lang="en-US" sz="2400" err="1">
                <a:solidFill>
                  <a:srgbClr val="192954"/>
                </a:solidFill>
                <a:latin typeface="Aileron Regular"/>
              </a:rPr>
              <a:t>CalREDIE</a:t>
            </a:r>
            <a:r>
              <a:rPr lang="en-US" sz="2400">
                <a:solidFill>
                  <a:srgbClr val="192954"/>
                </a:solidFill>
                <a:latin typeface="Aileron Regular"/>
              </a:rPr>
              <a:t> cumulative report</a:t>
            </a:r>
          </a:p>
          <a:p>
            <a:pPr marL="367034" lvl="1" indent="-183517">
              <a:lnSpc>
                <a:spcPct val="108974"/>
              </a:lnSpc>
              <a:buFont typeface="Arial"/>
              <a:buChar char="•"/>
            </a:pPr>
            <a:r>
              <a:rPr lang="en-US" sz="2400">
                <a:solidFill>
                  <a:srgbClr val="192954"/>
                </a:solidFill>
                <a:latin typeface="Aileron Regular"/>
              </a:rPr>
              <a:t>Notes: Early syphilis includes primary, secondary, and early non-primary non-secondary syphilis; congenital syphilis cases include probable and confirmed only.</a:t>
            </a:r>
          </a:p>
        </p:txBody>
      </p:sp>
      <p:sp>
        <p:nvSpPr>
          <p:cNvPr id="26" name="AutoShape 26"/>
          <p:cNvSpPr/>
          <p:nvPr/>
        </p:nvSpPr>
        <p:spPr>
          <a:xfrm>
            <a:off x="1684976" y="8556089"/>
            <a:ext cx="14918048" cy="0"/>
          </a:xfrm>
          <a:prstGeom prst="line">
            <a:avLst/>
          </a:prstGeom>
          <a:ln w="9525" cap="rnd">
            <a:solidFill>
              <a:srgbClr val="000000"/>
            </a:solidFill>
            <a:prstDash val="solid"/>
            <a:headEnd type="none" w="sm" len="sm"/>
            <a:tailEnd type="none" w="sm" len="sm"/>
          </a:ln>
        </p:spPr>
        <p:txBody>
          <a:bodyPr/>
          <a:lstStyle/>
          <a:p>
            <a:endParaRPr lang="en-US"/>
          </a:p>
        </p:txBody>
      </p:sp>
      <p:graphicFrame>
        <p:nvGraphicFramePr>
          <p:cNvPr id="47" name="Chart 46">
            <a:extLst>
              <a:ext uri="{FF2B5EF4-FFF2-40B4-BE49-F238E27FC236}">
                <a16:creationId xmlns:a16="http://schemas.microsoft.com/office/drawing/2014/main" id="{FB99A8B0-C39E-AC7E-EE9C-3B56A1154EC9}"/>
              </a:ext>
            </a:extLst>
          </p:cNvPr>
          <p:cNvGraphicFramePr>
            <a:graphicFrameLocks/>
          </p:cNvGraphicFramePr>
          <p:nvPr>
            <p:extLst>
              <p:ext uri="{D42A27DB-BD31-4B8C-83A1-F6EECF244321}">
                <p14:modId xmlns:p14="http://schemas.microsoft.com/office/powerpoint/2010/main" val="3100902764"/>
              </p:ext>
            </p:extLst>
          </p:nvPr>
        </p:nvGraphicFramePr>
        <p:xfrm>
          <a:off x="1143000" y="2668442"/>
          <a:ext cx="7315200" cy="5257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 47">
            <a:extLst>
              <a:ext uri="{FF2B5EF4-FFF2-40B4-BE49-F238E27FC236}">
                <a16:creationId xmlns:a16="http://schemas.microsoft.com/office/drawing/2014/main" id="{1452A066-8928-CDED-C392-D39CCA802DC3}"/>
              </a:ext>
            </a:extLst>
          </p:cNvPr>
          <p:cNvGraphicFramePr>
            <a:graphicFrameLocks/>
          </p:cNvGraphicFramePr>
          <p:nvPr>
            <p:extLst>
              <p:ext uri="{D42A27DB-BD31-4B8C-83A1-F6EECF244321}">
                <p14:modId xmlns:p14="http://schemas.microsoft.com/office/powerpoint/2010/main" val="977230578"/>
              </p:ext>
            </p:extLst>
          </p:nvPr>
        </p:nvGraphicFramePr>
        <p:xfrm>
          <a:off x="9224488" y="2705099"/>
          <a:ext cx="7768112" cy="52577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530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B9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1FBE-06F7-E36A-3017-880DA6F6010D}"/>
              </a:ext>
            </a:extLst>
          </p:cNvPr>
          <p:cNvSpPr>
            <a:spLocks noGrp="1"/>
          </p:cNvSpPr>
          <p:nvPr>
            <p:ph type="title"/>
          </p:nvPr>
        </p:nvSpPr>
        <p:spPr>
          <a:xfrm>
            <a:off x="1295400" y="800100"/>
            <a:ext cx="16383000" cy="1143000"/>
          </a:xfrm>
        </p:spPr>
        <p:txBody>
          <a:bodyPr/>
          <a:lstStyle/>
          <a:p>
            <a:pPr algn="l">
              <a:lnSpc>
                <a:spcPct val="115384"/>
              </a:lnSpc>
            </a:pPr>
            <a:r>
              <a:rPr lang="en-US" sz="5600">
                <a:solidFill>
                  <a:srgbClr val="192954"/>
                </a:solidFill>
                <a:latin typeface="Kollektif Bold"/>
                <a:ea typeface="+mn-ea"/>
                <a:cs typeface="+mn-cs"/>
              </a:rPr>
              <a:t>2021 STD/STI Rates per 100,000 Population</a:t>
            </a:r>
            <a:endParaRPr lang="en-US">
              <a:ea typeface="+mn-ea"/>
              <a:cs typeface="+mn-cs"/>
            </a:endParaRPr>
          </a:p>
        </p:txBody>
      </p:sp>
      <p:sp>
        <p:nvSpPr>
          <p:cNvPr id="5" name="TextBox 4">
            <a:extLst>
              <a:ext uri="{FF2B5EF4-FFF2-40B4-BE49-F238E27FC236}">
                <a16:creationId xmlns:a16="http://schemas.microsoft.com/office/drawing/2014/main" id="{07E5B0C9-F06C-248C-707E-FA2C8A6265F9}"/>
              </a:ext>
            </a:extLst>
          </p:cNvPr>
          <p:cNvSpPr txBox="1"/>
          <p:nvPr/>
        </p:nvSpPr>
        <p:spPr>
          <a:xfrm>
            <a:off x="1600200" y="2656289"/>
            <a:ext cx="5943600" cy="5693866"/>
          </a:xfrm>
          <a:prstGeom prst="rect">
            <a:avLst/>
          </a:prstGeom>
          <a:noFill/>
        </p:spPr>
        <p:txBody>
          <a:bodyPr wrap="square" rtlCol="0">
            <a:spAutoFit/>
          </a:bodyPr>
          <a:lstStyle/>
          <a:p>
            <a:pPr marL="285750" indent="-285750">
              <a:buFont typeface="Arial" panose="020B0604020202020204" pitchFamily="34" charset="0"/>
              <a:buChar char="•"/>
            </a:pPr>
            <a:r>
              <a:rPr lang="en-US" sz="2800">
                <a:solidFill>
                  <a:schemeClr val="accent1">
                    <a:lumMod val="50000"/>
                  </a:schemeClr>
                </a:solidFill>
              </a:rPr>
              <a:t>Tulare County’s primary and secondary syphilis rate increased 77% from 2020 to 2021</a:t>
            </a:r>
          </a:p>
          <a:p>
            <a:endParaRPr lang="en-US" sz="2800">
              <a:solidFill>
                <a:schemeClr val="accent1">
                  <a:lumMod val="50000"/>
                </a:schemeClr>
              </a:solidFill>
            </a:endParaRPr>
          </a:p>
          <a:p>
            <a:pPr marL="285750" indent="-285750">
              <a:buFont typeface="Arial" panose="020B0604020202020204" pitchFamily="34" charset="0"/>
              <a:buChar char="•"/>
            </a:pPr>
            <a:r>
              <a:rPr lang="en-US" sz="2800">
                <a:solidFill>
                  <a:schemeClr val="accent1">
                    <a:lumMod val="50000"/>
                  </a:schemeClr>
                </a:solidFill>
              </a:rPr>
              <a:t>2021 is the first year that the Tulare County rate for primary and secondary syphilis exceeds the state rate</a:t>
            </a:r>
          </a:p>
          <a:p>
            <a:pPr marL="285750" indent="-285750">
              <a:buFont typeface="Arial" panose="020B0604020202020204" pitchFamily="34" charset="0"/>
              <a:buChar char="•"/>
            </a:pPr>
            <a:endParaRPr lang="en-US" sz="2800">
              <a:solidFill>
                <a:schemeClr val="accent1">
                  <a:lumMod val="50000"/>
                </a:schemeClr>
              </a:solidFill>
            </a:endParaRPr>
          </a:p>
          <a:p>
            <a:pPr marL="285750" indent="-285750">
              <a:buFont typeface="Arial" panose="020B0604020202020204" pitchFamily="34" charset="0"/>
              <a:buChar char="•"/>
            </a:pPr>
            <a:r>
              <a:rPr lang="en-US" sz="2800">
                <a:solidFill>
                  <a:schemeClr val="accent1">
                    <a:lumMod val="50000"/>
                  </a:schemeClr>
                </a:solidFill>
              </a:rPr>
              <a:t>Tulare County’s congenital syphilis rate went from below the California rate in 2020 to above the California rate in 2021 &amp; 2022</a:t>
            </a:r>
          </a:p>
        </p:txBody>
      </p:sp>
      <p:sp>
        <p:nvSpPr>
          <p:cNvPr id="6" name="TextBox 5">
            <a:extLst>
              <a:ext uri="{FF2B5EF4-FFF2-40B4-BE49-F238E27FC236}">
                <a16:creationId xmlns:a16="http://schemas.microsoft.com/office/drawing/2014/main" id="{79770B63-C526-E350-8F2F-BB4FF7826D8B}"/>
              </a:ext>
            </a:extLst>
          </p:cNvPr>
          <p:cNvSpPr txBox="1"/>
          <p:nvPr/>
        </p:nvSpPr>
        <p:spPr>
          <a:xfrm>
            <a:off x="1310640" y="8877300"/>
            <a:ext cx="15240000" cy="738664"/>
          </a:xfrm>
          <a:prstGeom prst="rect">
            <a:avLst/>
          </a:prstGeom>
          <a:noFill/>
        </p:spPr>
        <p:txBody>
          <a:bodyPr wrap="square" rtlCol="0">
            <a:spAutoFit/>
          </a:bodyPr>
          <a:lstStyle/>
          <a:p>
            <a:r>
              <a:rPr lang="en-US" sz="2400"/>
              <a:t>Source: </a:t>
            </a:r>
            <a:r>
              <a:rPr lang="en-US" sz="2400">
                <a:hlinkClick r:id="rId3"/>
              </a:rPr>
              <a:t>https://www.cdc.gov/std/statistics/2021/tables.htm</a:t>
            </a:r>
            <a:endParaRPr lang="en-US" sz="2400"/>
          </a:p>
          <a:p>
            <a:endParaRPr lang="en-US"/>
          </a:p>
        </p:txBody>
      </p:sp>
      <p:sp>
        <p:nvSpPr>
          <p:cNvPr id="7" name="AutoShape 26">
            <a:extLst>
              <a:ext uri="{FF2B5EF4-FFF2-40B4-BE49-F238E27FC236}">
                <a16:creationId xmlns:a16="http://schemas.microsoft.com/office/drawing/2014/main" id="{7C6BD9C6-5C94-F6A4-E319-EEC0CA49F2EE}"/>
              </a:ext>
            </a:extLst>
          </p:cNvPr>
          <p:cNvSpPr/>
          <p:nvPr/>
        </p:nvSpPr>
        <p:spPr>
          <a:xfrm>
            <a:off x="1489934" y="8793256"/>
            <a:ext cx="15621000" cy="0"/>
          </a:xfrm>
          <a:prstGeom prst="line">
            <a:avLst/>
          </a:prstGeom>
          <a:ln w="9525" cap="rnd">
            <a:solidFill>
              <a:srgbClr val="000000"/>
            </a:solidFill>
            <a:prstDash val="solid"/>
            <a:headEnd type="none" w="sm" len="sm"/>
            <a:tailEnd type="none" w="sm" len="sm"/>
          </a:ln>
        </p:spPr>
        <p:txBody>
          <a:bodyPr/>
          <a:lstStyle/>
          <a:p>
            <a:endParaRPr lang="en-US"/>
          </a:p>
        </p:txBody>
      </p:sp>
      <p:graphicFrame>
        <p:nvGraphicFramePr>
          <p:cNvPr id="11" name="Table 11">
            <a:extLst>
              <a:ext uri="{FF2B5EF4-FFF2-40B4-BE49-F238E27FC236}">
                <a16:creationId xmlns:a16="http://schemas.microsoft.com/office/drawing/2014/main" id="{5729515F-A276-0102-9A20-69D57B265A2C}"/>
              </a:ext>
            </a:extLst>
          </p:cNvPr>
          <p:cNvGraphicFramePr>
            <a:graphicFrameLocks noGrp="1"/>
          </p:cNvGraphicFramePr>
          <p:nvPr>
            <p:extLst>
              <p:ext uri="{D42A27DB-BD31-4B8C-83A1-F6EECF244321}">
                <p14:modId xmlns:p14="http://schemas.microsoft.com/office/powerpoint/2010/main" val="2157128140"/>
              </p:ext>
            </p:extLst>
          </p:nvPr>
        </p:nvGraphicFramePr>
        <p:xfrm>
          <a:off x="9083042" y="2470244"/>
          <a:ext cx="8229600" cy="5879911"/>
        </p:xfrm>
        <a:graphic>
          <a:graphicData uri="http://schemas.openxmlformats.org/drawingml/2006/table">
            <a:tbl>
              <a:tblPr firstRow="1" bandRow="1">
                <a:tableStyleId>{7E9639D4-E3E2-4D34-9284-5A2195B3D0D7}</a:tableStyleId>
              </a:tblPr>
              <a:tblGrid>
                <a:gridCol w="2743200">
                  <a:extLst>
                    <a:ext uri="{9D8B030D-6E8A-4147-A177-3AD203B41FA5}">
                      <a16:colId xmlns:a16="http://schemas.microsoft.com/office/drawing/2014/main" val="2173842185"/>
                    </a:ext>
                  </a:extLst>
                </a:gridCol>
                <a:gridCol w="2743200">
                  <a:extLst>
                    <a:ext uri="{9D8B030D-6E8A-4147-A177-3AD203B41FA5}">
                      <a16:colId xmlns:a16="http://schemas.microsoft.com/office/drawing/2014/main" val="3012315743"/>
                    </a:ext>
                  </a:extLst>
                </a:gridCol>
                <a:gridCol w="2743200">
                  <a:extLst>
                    <a:ext uri="{9D8B030D-6E8A-4147-A177-3AD203B41FA5}">
                      <a16:colId xmlns:a16="http://schemas.microsoft.com/office/drawing/2014/main" val="3646425845"/>
                    </a:ext>
                  </a:extLst>
                </a:gridCol>
              </a:tblGrid>
              <a:tr h="1075108">
                <a:tc>
                  <a:txBody>
                    <a:bodyPr/>
                    <a:lstStyle/>
                    <a:p>
                      <a:pPr algn="ctr"/>
                      <a:r>
                        <a:rPr lang="en-US" sz="2800"/>
                        <a:t>Disease</a:t>
                      </a:r>
                    </a:p>
                  </a:txBody>
                  <a:tcPr anchor="ctr">
                    <a:solidFill>
                      <a:schemeClr val="tx2">
                        <a:lumMod val="75000"/>
                      </a:schemeClr>
                    </a:solidFill>
                  </a:tcPr>
                </a:tc>
                <a:tc>
                  <a:txBody>
                    <a:bodyPr/>
                    <a:lstStyle/>
                    <a:p>
                      <a:pPr algn="ctr"/>
                      <a:r>
                        <a:rPr lang="en-US" sz="2800"/>
                        <a:t>Tulare County</a:t>
                      </a:r>
                    </a:p>
                  </a:txBody>
                  <a:tcPr anchor="ctr">
                    <a:solidFill>
                      <a:schemeClr val="tx2">
                        <a:lumMod val="75000"/>
                      </a:schemeClr>
                    </a:solidFill>
                  </a:tcPr>
                </a:tc>
                <a:tc>
                  <a:txBody>
                    <a:bodyPr/>
                    <a:lstStyle/>
                    <a:p>
                      <a:pPr algn="ctr"/>
                      <a:r>
                        <a:rPr lang="en-US" sz="2800"/>
                        <a:t>California</a:t>
                      </a:r>
                    </a:p>
                  </a:txBody>
                  <a:tcPr anchor="ctr">
                    <a:solidFill>
                      <a:schemeClr val="tx2">
                        <a:lumMod val="75000"/>
                      </a:schemeClr>
                    </a:solidFill>
                  </a:tcPr>
                </a:tc>
                <a:extLst>
                  <a:ext uri="{0D108BD9-81ED-4DB2-BD59-A6C34878D82A}">
                    <a16:rowId xmlns:a16="http://schemas.microsoft.com/office/drawing/2014/main" val="2479295895"/>
                  </a:ext>
                </a:extLst>
              </a:tr>
              <a:tr h="1075108">
                <a:tc>
                  <a:txBody>
                    <a:bodyPr/>
                    <a:lstStyle/>
                    <a:p>
                      <a:pPr algn="ctr"/>
                      <a:r>
                        <a:rPr lang="en-US" sz="2800">
                          <a:solidFill>
                            <a:schemeClr val="tx2">
                              <a:lumMod val="75000"/>
                            </a:schemeClr>
                          </a:solidFill>
                        </a:rPr>
                        <a:t>Chlamydia</a:t>
                      </a:r>
                    </a:p>
                  </a:txBody>
                  <a:tcPr anchor="ctr">
                    <a:solidFill>
                      <a:schemeClr val="accent3">
                        <a:lumMod val="40000"/>
                        <a:lumOff val="60000"/>
                      </a:schemeClr>
                    </a:solidFill>
                  </a:tcPr>
                </a:tc>
                <a:tc>
                  <a:txBody>
                    <a:bodyPr/>
                    <a:lstStyle/>
                    <a:p>
                      <a:pPr algn="ctr"/>
                      <a:r>
                        <a:rPr lang="en-US" sz="2800">
                          <a:solidFill>
                            <a:schemeClr val="tx2">
                              <a:lumMod val="75000"/>
                            </a:schemeClr>
                          </a:solidFill>
                        </a:rPr>
                        <a:t>617.1</a:t>
                      </a:r>
                    </a:p>
                  </a:txBody>
                  <a:tcPr anchor="ctr">
                    <a:solidFill>
                      <a:schemeClr val="accent3">
                        <a:lumMod val="40000"/>
                        <a:lumOff val="60000"/>
                      </a:schemeClr>
                    </a:solidFill>
                  </a:tcPr>
                </a:tc>
                <a:tc>
                  <a:txBody>
                    <a:bodyPr/>
                    <a:lstStyle/>
                    <a:p>
                      <a:pPr algn="ctr"/>
                      <a:r>
                        <a:rPr lang="en-US" sz="2800">
                          <a:solidFill>
                            <a:schemeClr val="tx2">
                              <a:lumMod val="75000"/>
                            </a:schemeClr>
                          </a:solidFill>
                        </a:rPr>
                        <a:t>488.2</a:t>
                      </a:r>
                    </a:p>
                  </a:txBody>
                  <a:tcPr anchor="ctr">
                    <a:solidFill>
                      <a:schemeClr val="accent3">
                        <a:lumMod val="40000"/>
                        <a:lumOff val="60000"/>
                      </a:schemeClr>
                    </a:solidFill>
                  </a:tcPr>
                </a:tc>
                <a:extLst>
                  <a:ext uri="{0D108BD9-81ED-4DB2-BD59-A6C34878D82A}">
                    <a16:rowId xmlns:a16="http://schemas.microsoft.com/office/drawing/2014/main" val="585715370"/>
                  </a:ext>
                </a:extLst>
              </a:tr>
              <a:tr h="1282987">
                <a:tc>
                  <a:txBody>
                    <a:bodyPr/>
                    <a:lstStyle/>
                    <a:p>
                      <a:pPr algn="ctr"/>
                      <a:r>
                        <a:rPr lang="en-US" sz="2800">
                          <a:solidFill>
                            <a:schemeClr val="tx2">
                              <a:lumMod val="75000"/>
                            </a:schemeClr>
                          </a:solidFill>
                        </a:rPr>
                        <a:t>Gonorrhea</a:t>
                      </a:r>
                    </a:p>
                  </a:txBody>
                  <a:tcPr anchor="ctr">
                    <a:solidFill>
                      <a:schemeClr val="accent3">
                        <a:lumMod val="40000"/>
                        <a:lumOff val="60000"/>
                      </a:schemeClr>
                    </a:solidFill>
                  </a:tcPr>
                </a:tc>
                <a:tc>
                  <a:txBody>
                    <a:bodyPr/>
                    <a:lstStyle/>
                    <a:p>
                      <a:pPr algn="ctr"/>
                      <a:r>
                        <a:rPr lang="en-US" sz="2800">
                          <a:solidFill>
                            <a:schemeClr val="tx2">
                              <a:lumMod val="75000"/>
                            </a:schemeClr>
                          </a:solidFill>
                        </a:rPr>
                        <a:t>171.2</a:t>
                      </a:r>
                    </a:p>
                  </a:txBody>
                  <a:tcPr anchor="ctr">
                    <a:solidFill>
                      <a:schemeClr val="accent3">
                        <a:lumMod val="40000"/>
                        <a:lumOff val="60000"/>
                      </a:schemeClr>
                    </a:solidFill>
                  </a:tcPr>
                </a:tc>
                <a:tc>
                  <a:txBody>
                    <a:bodyPr/>
                    <a:lstStyle/>
                    <a:p>
                      <a:pPr algn="ctr"/>
                      <a:r>
                        <a:rPr lang="en-US" sz="2800">
                          <a:solidFill>
                            <a:schemeClr val="tx2">
                              <a:lumMod val="75000"/>
                            </a:schemeClr>
                          </a:solidFill>
                        </a:rPr>
                        <a:t>233.1</a:t>
                      </a:r>
                    </a:p>
                  </a:txBody>
                  <a:tcPr anchor="ctr">
                    <a:solidFill>
                      <a:schemeClr val="accent3">
                        <a:lumMod val="40000"/>
                        <a:lumOff val="60000"/>
                      </a:schemeClr>
                    </a:solidFill>
                  </a:tcPr>
                </a:tc>
                <a:extLst>
                  <a:ext uri="{0D108BD9-81ED-4DB2-BD59-A6C34878D82A}">
                    <a16:rowId xmlns:a16="http://schemas.microsoft.com/office/drawing/2014/main" val="4011661022"/>
                  </a:ext>
                </a:extLst>
              </a:tr>
              <a:tr h="1075108">
                <a:tc>
                  <a:txBody>
                    <a:bodyPr/>
                    <a:lstStyle/>
                    <a:p>
                      <a:pPr algn="ctr"/>
                      <a:r>
                        <a:rPr lang="en-US" sz="2800">
                          <a:solidFill>
                            <a:schemeClr val="tx2">
                              <a:lumMod val="75000"/>
                            </a:schemeClr>
                          </a:solidFill>
                        </a:rPr>
                        <a:t>Primary &amp; Secondary Syphilis</a:t>
                      </a:r>
                    </a:p>
                  </a:txBody>
                  <a:tcPr anchor="ctr">
                    <a:solidFill>
                      <a:schemeClr val="accent3">
                        <a:lumMod val="40000"/>
                        <a:lumOff val="60000"/>
                      </a:schemeClr>
                    </a:solidFill>
                  </a:tcPr>
                </a:tc>
                <a:tc>
                  <a:txBody>
                    <a:bodyPr/>
                    <a:lstStyle/>
                    <a:p>
                      <a:pPr algn="ctr"/>
                      <a:r>
                        <a:rPr lang="en-US" sz="2800">
                          <a:solidFill>
                            <a:schemeClr val="tx2">
                              <a:lumMod val="75000"/>
                            </a:schemeClr>
                          </a:solidFill>
                        </a:rPr>
                        <a:t>28.4</a:t>
                      </a:r>
                    </a:p>
                  </a:txBody>
                  <a:tcPr anchor="ctr">
                    <a:solidFill>
                      <a:schemeClr val="accent3">
                        <a:lumMod val="40000"/>
                        <a:lumOff val="60000"/>
                      </a:schemeClr>
                    </a:solidFill>
                  </a:tcPr>
                </a:tc>
                <a:tc>
                  <a:txBody>
                    <a:bodyPr/>
                    <a:lstStyle/>
                    <a:p>
                      <a:pPr algn="ctr"/>
                      <a:r>
                        <a:rPr lang="en-US" sz="2800">
                          <a:solidFill>
                            <a:schemeClr val="tx2">
                              <a:lumMod val="75000"/>
                            </a:schemeClr>
                          </a:solidFill>
                        </a:rPr>
                        <a:t>22.4</a:t>
                      </a:r>
                    </a:p>
                  </a:txBody>
                  <a:tcPr anchor="ctr">
                    <a:solidFill>
                      <a:schemeClr val="accent3">
                        <a:lumMod val="40000"/>
                        <a:lumOff val="60000"/>
                      </a:schemeClr>
                    </a:solidFill>
                  </a:tcPr>
                </a:tc>
                <a:extLst>
                  <a:ext uri="{0D108BD9-81ED-4DB2-BD59-A6C34878D82A}">
                    <a16:rowId xmlns:a16="http://schemas.microsoft.com/office/drawing/2014/main" val="3803819906"/>
                  </a:ext>
                </a:extLst>
              </a:tr>
              <a:tr h="1075108">
                <a:tc>
                  <a:txBody>
                    <a:bodyPr/>
                    <a:lstStyle/>
                    <a:p>
                      <a:pPr algn="ctr"/>
                      <a:r>
                        <a:rPr lang="en-US" sz="2800">
                          <a:solidFill>
                            <a:schemeClr val="tx2">
                              <a:lumMod val="75000"/>
                            </a:schemeClr>
                          </a:solidFill>
                        </a:rPr>
                        <a:t>Congenital Syphilis</a:t>
                      </a:r>
                    </a:p>
                  </a:txBody>
                  <a:tcPr anchor="ctr">
                    <a:solidFill>
                      <a:schemeClr val="accent3">
                        <a:lumMod val="40000"/>
                        <a:lumOff val="60000"/>
                      </a:schemeClr>
                    </a:solidFill>
                  </a:tcPr>
                </a:tc>
                <a:tc>
                  <a:txBody>
                    <a:bodyPr/>
                    <a:lstStyle/>
                    <a:p>
                      <a:pPr algn="ctr"/>
                      <a:r>
                        <a:rPr lang="en-US" sz="2800">
                          <a:solidFill>
                            <a:schemeClr val="tx2">
                              <a:lumMod val="75000"/>
                            </a:schemeClr>
                          </a:solidFill>
                        </a:rPr>
                        <a:t>113.4</a:t>
                      </a:r>
                    </a:p>
                  </a:txBody>
                  <a:tcPr anchor="ctr">
                    <a:solidFill>
                      <a:schemeClr val="accent3">
                        <a:lumMod val="40000"/>
                        <a:lumOff val="60000"/>
                      </a:schemeClr>
                    </a:solidFill>
                  </a:tcPr>
                </a:tc>
                <a:tc>
                  <a:txBody>
                    <a:bodyPr/>
                    <a:lstStyle/>
                    <a:p>
                      <a:pPr algn="ctr"/>
                      <a:r>
                        <a:rPr lang="en-US" sz="2800">
                          <a:solidFill>
                            <a:schemeClr val="tx2">
                              <a:lumMod val="75000"/>
                            </a:schemeClr>
                          </a:solidFill>
                        </a:rPr>
                        <a:t>112.4</a:t>
                      </a:r>
                    </a:p>
                  </a:txBody>
                  <a:tcPr anchor="ctr">
                    <a:solidFill>
                      <a:schemeClr val="accent3">
                        <a:lumMod val="40000"/>
                        <a:lumOff val="60000"/>
                      </a:schemeClr>
                    </a:solidFill>
                  </a:tcPr>
                </a:tc>
                <a:extLst>
                  <a:ext uri="{0D108BD9-81ED-4DB2-BD59-A6C34878D82A}">
                    <a16:rowId xmlns:a16="http://schemas.microsoft.com/office/drawing/2014/main" val="2371275898"/>
                  </a:ext>
                </a:extLst>
              </a:tr>
            </a:tbl>
          </a:graphicData>
        </a:graphic>
      </p:graphicFrame>
    </p:spTree>
    <p:extLst>
      <p:ext uri="{BB962C8B-B14F-4D97-AF65-F5344CB8AC3E}">
        <p14:creationId xmlns:p14="http://schemas.microsoft.com/office/powerpoint/2010/main" val="292792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sp>
        <p:nvSpPr>
          <p:cNvPr id="2" name="AutoShape 2"/>
          <p:cNvSpPr/>
          <p:nvPr/>
        </p:nvSpPr>
        <p:spPr>
          <a:xfrm>
            <a:off x="591412" y="3540154"/>
            <a:ext cx="17256457" cy="545693"/>
          </a:xfrm>
          <a:prstGeom prst="rect">
            <a:avLst/>
          </a:prstGeom>
          <a:solidFill>
            <a:srgbClr val="99B951"/>
          </a:solidFill>
        </p:spPr>
        <p:txBody>
          <a:bodyPr/>
          <a:lstStyle/>
          <a:p>
            <a:endParaRPr lang="en-US"/>
          </a:p>
        </p:txBody>
      </p:sp>
      <p:sp>
        <p:nvSpPr>
          <p:cNvPr id="3" name="AutoShape 3"/>
          <p:cNvSpPr/>
          <p:nvPr/>
        </p:nvSpPr>
        <p:spPr>
          <a:xfrm>
            <a:off x="591412" y="5589492"/>
            <a:ext cx="17256457" cy="1332232"/>
          </a:xfrm>
          <a:prstGeom prst="rect">
            <a:avLst/>
          </a:prstGeom>
          <a:solidFill>
            <a:srgbClr val="F4F4F4"/>
          </a:solidFill>
        </p:spPr>
        <p:txBody>
          <a:bodyPr/>
          <a:lstStyle/>
          <a:p>
            <a:endParaRPr lang="en-US"/>
          </a:p>
        </p:txBody>
      </p:sp>
      <p:sp>
        <p:nvSpPr>
          <p:cNvPr id="4" name="AutoShape 4"/>
          <p:cNvSpPr/>
          <p:nvPr/>
        </p:nvSpPr>
        <p:spPr>
          <a:xfrm>
            <a:off x="1684976" y="8658293"/>
            <a:ext cx="14918048" cy="0"/>
          </a:xfrm>
          <a:prstGeom prst="line">
            <a:avLst/>
          </a:prstGeom>
          <a:ln w="9525" cap="rnd">
            <a:solidFill>
              <a:srgbClr val="000000"/>
            </a:solidFill>
            <a:prstDash val="solid"/>
            <a:headEnd type="none" w="sm" len="sm"/>
            <a:tailEnd type="none" w="sm" len="sm"/>
          </a:ln>
        </p:spPr>
        <p:txBody>
          <a:bodyPr/>
          <a:lstStyle/>
          <a:p>
            <a:endParaRPr lang="en-US"/>
          </a:p>
        </p:txBody>
      </p:sp>
      <p:pic>
        <p:nvPicPr>
          <p:cNvPr id="5" name="Picture 5"/>
          <p:cNvPicPr>
            <a:picLocks noChangeAspect="1"/>
          </p:cNvPicPr>
          <p:nvPr/>
        </p:nvPicPr>
        <p:blipFill>
          <a:blip r:embed="rId3"/>
          <a:srcRect/>
          <a:stretch>
            <a:fillRect/>
          </a:stretch>
        </p:blipFill>
        <p:spPr>
          <a:xfrm>
            <a:off x="9657310" y="494768"/>
            <a:ext cx="7601990" cy="2204415"/>
          </a:xfrm>
          <a:prstGeom prst="rect">
            <a:avLst/>
          </a:prstGeom>
        </p:spPr>
      </p:pic>
      <p:pic>
        <p:nvPicPr>
          <p:cNvPr id="6" name="Picture 6"/>
          <p:cNvPicPr>
            <a:picLocks noChangeAspect="1"/>
          </p:cNvPicPr>
          <p:nvPr/>
        </p:nvPicPr>
        <p:blipFill>
          <a:blip r:embed="rId4"/>
          <a:srcRect/>
          <a:stretch>
            <a:fillRect/>
          </a:stretch>
        </p:blipFill>
        <p:spPr>
          <a:xfrm>
            <a:off x="4524452" y="6487127"/>
            <a:ext cx="2916973" cy="1931684"/>
          </a:xfrm>
          <a:prstGeom prst="rect">
            <a:avLst/>
          </a:prstGeom>
        </p:spPr>
      </p:pic>
      <p:pic>
        <p:nvPicPr>
          <p:cNvPr id="7" name="Picture 7"/>
          <p:cNvPicPr>
            <a:picLocks noChangeAspect="1"/>
          </p:cNvPicPr>
          <p:nvPr/>
        </p:nvPicPr>
        <p:blipFill>
          <a:blip r:embed="rId5"/>
          <a:srcRect/>
          <a:stretch>
            <a:fillRect/>
          </a:stretch>
        </p:blipFill>
        <p:spPr>
          <a:xfrm>
            <a:off x="14790832" y="6606384"/>
            <a:ext cx="3057036" cy="1908214"/>
          </a:xfrm>
          <a:prstGeom prst="rect">
            <a:avLst/>
          </a:prstGeom>
        </p:spPr>
      </p:pic>
      <p:sp>
        <p:nvSpPr>
          <p:cNvPr id="8" name="TextBox 8"/>
          <p:cNvSpPr txBox="1"/>
          <p:nvPr/>
        </p:nvSpPr>
        <p:spPr>
          <a:xfrm>
            <a:off x="1262454" y="3614772"/>
            <a:ext cx="2900936" cy="427040"/>
          </a:xfrm>
          <a:prstGeom prst="rect">
            <a:avLst/>
          </a:prstGeom>
        </p:spPr>
        <p:txBody>
          <a:bodyPr lIns="0" tIns="0" rIns="0" bIns="0" rtlCol="0" anchor="t">
            <a:spAutoFit/>
          </a:bodyPr>
          <a:lstStyle/>
          <a:p>
            <a:pPr marL="0" lvl="0" indent="0" algn="l">
              <a:lnSpc>
                <a:spcPct val="155109"/>
              </a:lnSpc>
              <a:spcBef>
                <a:spcPct val="0"/>
              </a:spcBef>
            </a:pPr>
            <a:r>
              <a:rPr lang="en-US" sz="2016" spc="120">
                <a:solidFill>
                  <a:srgbClr val="192954"/>
                </a:solidFill>
                <a:latin typeface="Aileron Heavy Bold"/>
              </a:rPr>
              <a:t>ABSTINENCE</a:t>
            </a:r>
            <a:endParaRPr lang="en-US"/>
          </a:p>
        </p:txBody>
      </p:sp>
      <p:sp>
        <p:nvSpPr>
          <p:cNvPr id="9" name="TextBox 9"/>
          <p:cNvSpPr txBox="1"/>
          <p:nvPr/>
        </p:nvSpPr>
        <p:spPr>
          <a:xfrm>
            <a:off x="9219641" y="3614772"/>
            <a:ext cx="3621388" cy="427040"/>
          </a:xfrm>
          <a:prstGeom prst="rect">
            <a:avLst/>
          </a:prstGeom>
        </p:spPr>
        <p:txBody>
          <a:bodyPr lIns="0" tIns="0" rIns="0" bIns="0" rtlCol="0" anchor="t">
            <a:spAutoFit/>
          </a:bodyPr>
          <a:lstStyle/>
          <a:p>
            <a:pPr marL="0" lvl="0" indent="0" algn="l">
              <a:lnSpc>
                <a:spcPct val="155109"/>
              </a:lnSpc>
              <a:spcBef>
                <a:spcPct val="0"/>
              </a:spcBef>
            </a:pPr>
            <a:r>
              <a:rPr lang="en-US" sz="2016" spc="120">
                <a:solidFill>
                  <a:srgbClr val="192954"/>
                </a:solidFill>
                <a:latin typeface="Aileron Heavy Bold"/>
              </a:rPr>
              <a:t>FREQUENT SCREENING</a:t>
            </a:r>
            <a:endParaRPr lang="en-US"/>
          </a:p>
        </p:txBody>
      </p:sp>
      <p:sp>
        <p:nvSpPr>
          <p:cNvPr id="10" name="TextBox 10"/>
          <p:cNvSpPr txBox="1"/>
          <p:nvPr/>
        </p:nvSpPr>
        <p:spPr>
          <a:xfrm>
            <a:off x="4679343" y="3614772"/>
            <a:ext cx="2956800" cy="427040"/>
          </a:xfrm>
          <a:prstGeom prst="rect">
            <a:avLst/>
          </a:prstGeom>
        </p:spPr>
        <p:txBody>
          <a:bodyPr lIns="0" tIns="0" rIns="0" bIns="0" rtlCol="0" anchor="t">
            <a:spAutoFit/>
          </a:bodyPr>
          <a:lstStyle/>
          <a:p>
            <a:pPr marL="0" lvl="0" indent="0" algn="l">
              <a:lnSpc>
                <a:spcPct val="155109"/>
              </a:lnSpc>
              <a:spcBef>
                <a:spcPct val="0"/>
              </a:spcBef>
            </a:pPr>
            <a:r>
              <a:rPr lang="en-US" sz="2016" spc="120">
                <a:solidFill>
                  <a:srgbClr val="192954"/>
                </a:solidFill>
                <a:latin typeface="Aileron Heavy Bold"/>
              </a:rPr>
              <a:t>LATEX CONDOMS</a:t>
            </a:r>
            <a:endParaRPr lang="en-US"/>
          </a:p>
        </p:txBody>
      </p:sp>
      <p:sp>
        <p:nvSpPr>
          <p:cNvPr id="11" name="TextBox 11"/>
          <p:cNvSpPr txBox="1"/>
          <p:nvPr/>
        </p:nvSpPr>
        <p:spPr>
          <a:xfrm>
            <a:off x="1028700" y="4288936"/>
            <a:ext cx="2652419" cy="1332481"/>
          </a:xfrm>
          <a:prstGeom prst="rect">
            <a:avLst/>
          </a:prstGeom>
        </p:spPr>
        <p:txBody>
          <a:bodyPr lIns="0" tIns="0" rIns="0" bIns="0" rtlCol="0" anchor="t">
            <a:spAutoFit/>
          </a:bodyPr>
          <a:lstStyle/>
          <a:p>
            <a:pPr marL="0" lvl="0" indent="0" algn="l">
              <a:lnSpc>
                <a:spcPct val="157944"/>
              </a:lnSpc>
              <a:spcBef>
                <a:spcPct val="0"/>
              </a:spcBef>
            </a:pPr>
            <a:r>
              <a:rPr lang="en-US" sz="1899">
                <a:solidFill>
                  <a:srgbClr val="192954"/>
                </a:solidFill>
                <a:latin typeface="Aileron Regular"/>
              </a:rPr>
              <a:t>Most reliable protection is choosing not to have sex. </a:t>
            </a:r>
            <a:endParaRPr lang="en-US"/>
          </a:p>
        </p:txBody>
      </p:sp>
      <p:sp>
        <p:nvSpPr>
          <p:cNvPr id="12" name="TextBox 12"/>
          <p:cNvSpPr txBox="1"/>
          <p:nvPr/>
        </p:nvSpPr>
        <p:spPr>
          <a:xfrm>
            <a:off x="4679343" y="4313066"/>
            <a:ext cx="3462585" cy="870688"/>
          </a:xfrm>
          <a:prstGeom prst="rect">
            <a:avLst/>
          </a:prstGeom>
        </p:spPr>
        <p:txBody>
          <a:bodyPr lIns="0" tIns="0" rIns="0" bIns="0" rtlCol="0" anchor="t">
            <a:spAutoFit/>
          </a:bodyPr>
          <a:lstStyle/>
          <a:p>
            <a:pPr marL="0" lvl="0" indent="0" algn="l">
              <a:lnSpc>
                <a:spcPct val="157944"/>
              </a:lnSpc>
              <a:spcBef>
                <a:spcPct val="0"/>
              </a:spcBef>
            </a:pPr>
            <a:r>
              <a:rPr lang="en-US" sz="1899">
                <a:solidFill>
                  <a:srgbClr val="192954"/>
                </a:solidFill>
                <a:latin typeface="Aileron Regular"/>
              </a:rPr>
              <a:t>Water-based or silicone-based ONLY!</a:t>
            </a:r>
            <a:endParaRPr lang="en-US"/>
          </a:p>
        </p:txBody>
      </p:sp>
      <p:sp>
        <p:nvSpPr>
          <p:cNvPr id="13" name="TextBox 13"/>
          <p:cNvSpPr txBox="1"/>
          <p:nvPr/>
        </p:nvSpPr>
        <p:spPr>
          <a:xfrm>
            <a:off x="4679343" y="5735696"/>
            <a:ext cx="3462585" cy="408894"/>
          </a:xfrm>
          <a:prstGeom prst="rect">
            <a:avLst/>
          </a:prstGeom>
        </p:spPr>
        <p:txBody>
          <a:bodyPr lIns="0" tIns="0" rIns="0" bIns="0" rtlCol="0" anchor="t">
            <a:spAutoFit/>
          </a:bodyPr>
          <a:lstStyle/>
          <a:p>
            <a:pPr marL="0" lvl="0" indent="0" algn="l">
              <a:lnSpc>
                <a:spcPct val="157944"/>
              </a:lnSpc>
              <a:spcBef>
                <a:spcPct val="0"/>
              </a:spcBef>
            </a:pPr>
            <a:r>
              <a:rPr lang="en-US" sz="1899">
                <a:solidFill>
                  <a:srgbClr val="192954"/>
                </a:solidFill>
                <a:latin typeface="Aileron Regular"/>
              </a:rPr>
              <a:t>Use lubricant with condoms.</a:t>
            </a:r>
            <a:endParaRPr lang="en-US"/>
          </a:p>
        </p:txBody>
      </p:sp>
      <p:sp>
        <p:nvSpPr>
          <p:cNvPr id="14" name="TextBox 14"/>
          <p:cNvSpPr txBox="1"/>
          <p:nvPr/>
        </p:nvSpPr>
        <p:spPr>
          <a:xfrm>
            <a:off x="9219641" y="4313066"/>
            <a:ext cx="4001694" cy="1787797"/>
          </a:xfrm>
          <a:prstGeom prst="rect">
            <a:avLst/>
          </a:prstGeom>
        </p:spPr>
        <p:txBody>
          <a:bodyPr lIns="0" tIns="0" rIns="0" bIns="0" rtlCol="0" anchor="t">
            <a:spAutoFit/>
          </a:bodyPr>
          <a:lstStyle/>
          <a:p>
            <a:pPr>
              <a:lnSpc>
                <a:spcPct val="157944"/>
              </a:lnSpc>
            </a:pPr>
            <a:r>
              <a:rPr lang="en-US" sz="1899">
                <a:solidFill>
                  <a:srgbClr val="192954"/>
                </a:solidFill>
                <a:latin typeface="Aileron Regular"/>
              </a:rPr>
              <a:t>Get screened every 6–12 months or more often if you have a new sexual partner.</a:t>
            </a:r>
            <a:endParaRPr lang="en-US"/>
          </a:p>
          <a:p>
            <a:pPr algn="l">
              <a:lnSpc>
                <a:spcPct val="157944"/>
              </a:lnSpc>
            </a:pPr>
            <a:endParaRPr lang="en-US" sz="1899">
              <a:solidFill>
                <a:srgbClr val="192954"/>
              </a:solidFill>
              <a:latin typeface="Aileron Regular"/>
            </a:endParaRPr>
          </a:p>
        </p:txBody>
      </p:sp>
      <p:sp>
        <p:nvSpPr>
          <p:cNvPr id="15" name="TextBox 15"/>
          <p:cNvSpPr txBox="1"/>
          <p:nvPr/>
        </p:nvSpPr>
        <p:spPr>
          <a:xfrm>
            <a:off x="9292910" y="5735696"/>
            <a:ext cx="3928424" cy="1332416"/>
          </a:xfrm>
          <a:prstGeom prst="rect">
            <a:avLst/>
          </a:prstGeom>
        </p:spPr>
        <p:txBody>
          <a:bodyPr lIns="0" tIns="0" rIns="0" bIns="0" rtlCol="0" anchor="t">
            <a:spAutoFit/>
          </a:bodyPr>
          <a:lstStyle/>
          <a:p>
            <a:pPr algn="l">
              <a:lnSpc>
                <a:spcPct val="157944"/>
              </a:lnSpc>
            </a:pPr>
            <a:r>
              <a:rPr lang="en-US" sz="1899">
                <a:solidFill>
                  <a:srgbClr val="192954"/>
                </a:solidFill>
                <a:latin typeface="Aileron Regular"/>
              </a:rPr>
              <a:t>Screening all partners before having any type of sex is highly recommended.</a:t>
            </a:r>
            <a:r>
              <a:rPr lang="en-US" sz="1899">
                <a:solidFill>
                  <a:srgbClr val="192954"/>
                </a:solidFill>
                <a:latin typeface="Arimo"/>
              </a:rPr>
              <a:t> </a:t>
            </a:r>
            <a:endParaRPr lang="en-US"/>
          </a:p>
        </p:txBody>
      </p:sp>
      <p:sp>
        <p:nvSpPr>
          <p:cNvPr id="16" name="TextBox 16"/>
          <p:cNvSpPr txBox="1"/>
          <p:nvPr/>
        </p:nvSpPr>
        <p:spPr>
          <a:xfrm>
            <a:off x="1028700" y="5735696"/>
            <a:ext cx="2652419" cy="408894"/>
          </a:xfrm>
          <a:prstGeom prst="rect">
            <a:avLst/>
          </a:prstGeom>
        </p:spPr>
        <p:txBody>
          <a:bodyPr lIns="0" tIns="0" rIns="0" bIns="0" rtlCol="0" anchor="t">
            <a:spAutoFit/>
          </a:bodyPr>
          <a:lstStyle/>
          <a:p>
            <a:pPr marL="0" lvl="0" indent="0" algn="l">
              <a:lnSpc>
                <a:spcPct val="157944"/>
              </a:lnSpc>
              <a:spcBef>
                <a:spcPct val="0"/>
              </a:spcBef>
            </a:pPr>
            <a:r>
              <a:rPr lang="en-US" sz="1899">
                <a:solidFill>
                  <a:srgbClr val="192954"/>
                </a:solidFill>
                <a:latin typeface="Aileron Regular"/>
              </a:rPr>
              <a:t>100% effective</a:t>
            </a:r>
            <a:endParaRPr lang="en-US"/>
          </a:p>
        </p:txBody>
      </p:sp>
      <p:sp>
        <p:nvSpPr>
          <p:cNvPr id="17" name="TextBox 17"/>
          <p:cNvSpPr txBox="1"/>
          <p:nvPr/>
        </p:nvSpPr>
        <p:spPr>
          <a:xfrm>
            <a:off x="644934" y="1071195"/>
            <a:ext cx="7036912" cy="1053686"/>
          </a:xfrm>
          <a:prstGeom prst="rect">
            <a:avLst/>
          </a:prstGeom>
        </p:spPr>
        <p:txBody>
          <a:bodyPr lIns="0" tIns="0" rIns="0" bIns="0" rtlCol="0" anchor="t">
            <a:spAutoFit/>
          </a:bodyPr>
          <a:lstStyle/>
          <a:p>
            <a:pPr>
              <a:lnSpc>
                <a:spcPct val="115384"/>
              </a:lnSpc>
            </a:pPr>
            <a:r>
              <a:rPr lang="en-US" sz="6400">
                <a:solidFill>
                  <a:srgbClr val="192954"/>
                </a:solidFill>
                <a:latin typeface="Kollektif Bold"/>
              </a:rPr>
              <a:t>Prevention</a:t>
            </a:r>
            <a:endParaRPr lang="en-US"/>
          </a:p>
        </p:txBody>
      </p:sp>
      <p:sp>
        <p:nvSpPr>
          <p:cNvPr id="18" name="TextBox 18"/>
          <p:cNvSpPr txBox="1"/>
          <p:nvPr/>
        </p:nvSpPr>
        <p:spPr>
          <a:xfrm>
            <a:off x="13880270" y="3611914"/>
            <a:ext cx="3621388" cy="427040"/>
          </a:xfrm>
          <a:prstGeom prst="rect">
            <a:avLst/>
          </a:prstGeom>
        </p:spPr>
        <p:txBody>
          <a:bodyPr lIns="0" tIns="0" rIns="0" bIns="0" rtlCol="0" anchor="t">
            <a:spAutoFit/>
          </a:bodyPr>
          <a:lstStyle/>
          <a:p>
            <a:pPr marL="0" lvl="0" indent="0" algn="l">
              <a:lnSpc>
                <a:spcPct val="155109"/>
              </a:lnSpc>
              <a:spcBef>
                <a:spcPct val="0"/>
              </a:spcBef>
            </a:pPr>
            <a:r>
              <a:rPr lang="en-US" sz="2016" spc="120">
                <a:solidFill>
                  <a:srgbClr val="192954"/>
                </a:solidFill>
                <a:latin typeface="Aileron Heavy Bold"/>
              </a:rPr>
              <a:t>LIMIT SEX PARTNERS</a:t>
            </a:r>
            <a:endParaRPr lang="en-US"/>
          </a:p>
        </p:txBody>
      </p:sp>
      <p:sp>
        <p:nvSpPr>
          <p:cNvPr id="19" name="TextBox 19"/>
          <p:cNvSpPr txBox="1"/>
          <p:nvPr/>
        </p:nvSpPr>
        <p:spPr>
          <a:xfrm>
            <a:off x="13846174" y="4288936"/>
            <a:ext cx="4001694" cy="1332481"/>
          </a:xfrm>
          <a:prstGeom prst="rect">
            <a:avLst/>
          </a:prstGeom>
        </p:spPr>
        <p:txBody>
          <a:bodyPr lIns="0" tIns="0" rIns="0" bIns="0" rtlCol="0" anchor="t">
            <a:spAutoFit/>
          </a:bodyPr>
          <a:lstStyle/>
          <a:p>
            <a:pPr algn="l">
              <a:lnSpc>
                <a:spcPct val="157944"/>
              </a:lnSpc>
            </a:pPr>
            <a:r>
              <a:rPr lang="en-US" sz="1899">
                <a:solidFill>
                  <a:srgbClr val="192954"/>
                </a:solidFill>
                <a:latin typeface="Aileron Regular"/>
              </a:rPr>
              <a:t>Choosing to have sex with only one uninfected partner will also lower your risk.</a:t>
            </a:r>
            <a:endParaRPr lang="en-US"/>
          </a:p>
        </p:txBody>
      </p:sp>
      <p:sp>
        <p:nvSpPr>
          <p:cNvPr id="20" name="TextBox 20"/>
          <p:cNvSpPr txBox="1"/>
          <p:nvPr/>
        </p:nvSpPr>
        <p:spPr>
          <a:xfrm>
            <a:off x="13726752" y="5735696"/>
            <a:ext cx="3928424" cy="870688"/>
          </a:xfrm>
          <a:prstGeom prst="rect">
            <a:avLst/>
          </a:prstGeom>
        </p:spPr>
        <p:txBody>
          <a:bodyPr lIns="0" tIns="0" rIns="0" bIns="0" rtlCol="0" anchor="t">
            <a:spAutoFit/>
          </a:bodyPr>
          <a:lstStyle/>
          <a:p>
            <a:pPr algn="l">
              <a:lnSpc>
                <a:spcPct val="157944"/>
              </a:lnSpc>
            </a:pPr>
            <a:r>
              <a:rPr lang="en-US" sz="1899">
                <a:solidFill>
                  <a:srgbClr val="192954"/>
                </a:solidFill>
                <a:latin typeface="Aileron Regular"/>
              </a:rPr>
              <a:t>Have open communication with your partner.</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295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476078" y="1547337"/>
            <a:ext cx="5783222" cy="7710963"/>
          </a:xfrm>
          <a:prstGeom prst="rect">
            <a:avLst/>
          </a:prstGeom>
        </p:spPr>
      </p:pic>
      <p:sp>
        <p:nvSpPr>
          <p:cNvPr id="3" name="TextBox 3"/>
          <p:cNvSpPr txBox="1"/>
          <p:nvPr/>
        </p:nvSpPr>
        <p:spPr>
          <a:xfrm>
            <a:off x="690440" y="1190625"/>
            <a:ext cx="10743300" cy="921984"/>
          </a:xfrm>
          <a:prstGeom prst="rect">
            <a:avLst/>
          </a:prstGeom>
        </p:spPr>
        <p:txBody>
          <a:bodyPr lIns="0" tIns="0" rIns="0" bIns="0" rtlCol="0" anchor="t">
            <a:spAutoFit/>
          </a:bodyPr>
          <a:lstStyle/>
          <a:p>
            <a:pPr>
              <a:lnSpc>
                <a:spcPct val="115384"/>
              </a:lnSpc>
            </a:pPr>
            <a:r>
              <a:rPr lang="en-US" sz="5600">
                <a:solidFill>
                  <a:srgbClr val="FFFFFF"/>
                </a:solidFill>
                <a:latin typeface="Kollektif Bold"/>
              </a:rPr>
              <a:t>Condom Access Project (CAP)</a:t>
            </a:r>
            <a:endParaRPr lang="en-US"/>
          </a:p>
        </p:txBody>
      </p:sp>
      <p:sp>
        <p:nvSpPr>
          <p:cNvPr id="4" name="TextBox 4"/>
          <p:cNvSpPr txBox="1"/>
          <p:nvPr/>
        </p:nvSpPr>
        <p:spPr>
          <a:xfrm>
            <a:off x="1236518" y="2269507"/>
            <a:ext cx="8641593" cy="7819769"/>
          </a:xfrm>
          <a:prstGeom prst="rect">
            <a:avLst/>
          </a:prstGeom>
        </p:spPr>
        <p:txBody>
          <a:bodyPr lIns="0" tIns="0" rIns="0" bIns="0" rtlCol="0" anchor="t">
            <a:spAutoFit/>
          </a:bodyPr>
          <a:lstStyle/>
          <a:p>
            <a:pPr>
              <a:lnSpc>
                <a:spcPct val="156603"/>
              </a:lnSpc>
            </a:pPr>
            <a:r>
              <a:rPr lang="en-US" sz="2750" dirty="0">
                <a:solidFill>
                  <a:srgbClr val="FFFFFF"/>
                </a:solidFill>
                <a:latin typeface="Aileron Regular"/>
              </a:rPr>
              <a:t>The Condom Access Project aims to increase access to condoms to help prevent the spread of STDs in Tulare County. We would provide you with condoms and condom bowls to display at your location in an easily accessible area of your choice. We will restock on a monthly basis. </a:t>
            </a:r>
            <a:endParaRPr lang="en-US" sz="2799" dirty="0">
              <a:solidFill>
                <a:srgbClr val="FFFFFF"/>
              </a:solidFill>
              <a:latin typeface="Aileron Regular"/>
            </a:endParaRPr>
          </a:p>
          <a:p>
            <a:pPr>
              <a:lnSpc>
                <a:spcPct val="156603"/>
              </a:lnSpc>
            </a:pPr>
            <a:endParaRPr lang="en-US" sz="2799" dirty="0">
              <a:solidFill>
                <a:srgbClr val="FFFFFF"/>
              </a:solidFill>
              <a:latin typeface="Aileron Regular"/>
            </a:endParaRPr>
          </a:p>
          <a:p>
            <a:pPr>
              <a:lnSpc>
                <a:spcPct val="156603"/>
              </a:lnSpc>
            </a:pPr>
            <a:r>
              <a:rPr lang="en-US" sz="2750" dirty="0">
                <a:solidFill>
                  <a:srgbClr val="FFFFFF"/>
                </a:solidFill>
                <a:latin typeface="Aileron Regular"/>
              </a:rPr>
              <a:t>We currently have condom bowls at 31 locations throughout Tulare County. If you are interested, contact the Communicable Disease Team at cdreporting@tularecounty.ca.gov</a:t>
            </a:r>
          </a:p>
          <a:p>
            <a:pPr marL="0" lvl="0" indent="0" algn="l">
              <a:lnSpc>
                <a:spcPct val="128631"/>
              </a:lnSpc>
              <a:spcBef>
                <a:spcPct val="0"/>
              </a:spcBef>
            </a:pPr>
            <a:endParaRPr lang="en-US" sz="2799" dirty="0">
              <a:solidFill>
                <a:srgbClr val="FFFFFF"/>
              </a:solidFill>
              <a:latin typeface="Aileron Regul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TextBox 5"/>
          <p:cNvSpPr txBox="1"/>
          <p:nvPr/>
        </p:nvSpPr>
        <p:spPr>
          <a:xfrm>
            <a:off x="4482413" y="4606261"/>
            <a:ext cx="10125277" cy="1018869"/>
          </a:xfrm>
          <a:prstGeom prst="rect">
            <a:avLst/>
          </a:prstGeom>
        </p:spPr>
        <p:txBody>
          <a:bodyPr wrap="square" lIns="0" tIns="0" rIns="0" bIns="0" rtlCol="0" anchor="t">
            <a:spAutoFit/>
          </a:bodyPr>
          <a:lstStyle/>
          <a:p>
            <a:pPr>
              <a:lnSpc>
                <a:spcPct val="105769"/>
              </a:lnSpc>
            </a:pPr>
            <a:r>
              <a:rPr lang="en-US" sz="3200">
                <a:latin typeface="Aileron Regular Bold"/>
              </a:rPr>
              <a:t>We thank you for your continued support in our efforts to reduce STIs in Tulare County.</a:t>
            </a:r>
            <a:endParaRPr lang="en-US"/>
          </a:p>
        </p:txBody>
      </p:sp>
      <p:pic>
        <p:nvPicPr>
          <p:cNvPr id="11" name="Picture 10" descr="A picture containing text, logo, font, emblem&#10;&#10;Description automatically generated">
            <a:extLst>
              <a:ext uri="{FF2B5EF4-FFF2-40B4-BE49-F238E27FC236}">
                <a16:creationId xmlns:a16="http://schemas.microsoft.com/office/drawing/2014/main" id="{BC66D961-031D-319A-71EA-B3780EB10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62" y="994147"/>
            <a:ext cx="4673818" cy="157065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137780ABA2264BB15D10E725C348D5" ma:contentTypeVersion="14" ma:contentTypeDescription="Create a new document." ma:contentTypeScope="" ma:versionID="5a4ba447c2e8e295a7aff26fa1fff5c6">
  <xsd:schema xmlns:xsd="http://www.w3.org/2001/XMLSchema" xmlns:xs="http://www.w3.org/2001/XMLSchema" xmlns:p="http://schemas.microsoft.com/office/2006/metadata/properties" xmlns:ns1="http://schemas.microsoft.com/sharepoint/v3" xmlns:ns2="1ae38efc-8785-4e67-a729-cb2f90cd2a4f" xmlns:ns3="cb2f874e-67e1-4f50-b239-dbf40f21cfd4" targetNamespace="http://schemas.microsoft.com/office/2006/metadata/properties" ma:root="true" ma:fieldsID="b337c5de1add8a270c4ff204fe886773" ns1:_="" ns2:_="" ns3:_="">
    <xsd:import namespace="http://schemas.microsoft.com/sharepoint/v3"/>
    <xsd:import namespace="1ae38efc-8785-4e67-a729-cb2f90cd2a4f"/>
    <xsd:import namespace="cb2f874e-67e1-4f50-b239-dbf40f21cfd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e38efc-8785-4e67-a729-cb2f90cd2a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e37078d-c6db-49f2-b29e-4e20817571e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2f874e-67e1-4f50-b239-dbf40f21cfd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1ae38efc-8785-4e67-a729-cb2f90cd2a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F42D4A-2506-4584-AAAD-928DCA6961A6}">
  <ds:schemaRefs>
    <ds:schemaRef ds:uri="1ae38efc-8785-4e67-a729-cb2f90cd2a4f"/>
    <ds:schemaRef ds:uri="cb2f874e-67e1-4f50-b239-dbf40f21cf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9AE8B23-F56A-489C-9D20-00F44F437AD7}">
  <ds:schemaRefs>
    <ds:schemaRef ds:uri="http://schemas.microsoft.com/sharepoint/v3/contenttype/forms"/>
  </ds:schemaRefs>
</ds:datastoreItem>
</file>

<file path=customXml/itemProps3.xml><?xml version="1.0" encoding="utf-8"?>
<ds:datastoreItem xmlns:ds="http://schemas.openxmlformats.org/officeDocument/2006/customXml" ds:itemID="{7B0F8265-B393-4C86-BFFF-C9C3FF1D58F3}">
  <ds:schemaRefs>
    <ds:schemaRef ds:uri="1ae38efc-8785-4e67-a729-cb2f90cd2a4f"/>
    <ds:schemaRef ds:uri="317ae9c1-53b2-4d5c-96f0-e2b3057ebf32"/>
    <ds:schemaRef ds:uri="335c9959-7b5a-4fc6-8801-85e08f8ce474"/>
    <ds:schemaRef ds:uri="4e64438b-b93e-4644-a6a7-013b686e60f8"/>
    <ds:schemaRef ds:uri="747cc16a-aac3-433c-be88-83e9a72fb1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674</Words>
  <Application>Microsoft Office PowerPoint</Application>
  <PresentationFormat>Custom</PresentationFormat>
  <Paragraphs>92</Paragraphs>
  <Slides>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Open Sans Light</vt:lpstr>
      <vt:lpstr>Aileron Regular</vt:lpstr>
      <vt:lpstr>Wingdings</vt:lpstr>
      <vt:lpstr>Arimo</vt:lpstr>
      <vt:lpstr>Aileron Regular Bold</vt:lpstr>
      <vt:lpstr>Kollektif Bold</vt:lpstr>
      <vt:lpstr>Aileron Heavy Bold</vt:lpstr>
      <vt:lpstr>Open Sans Light Italics</vt:lpstr>
      <vt:lpstr>Arial</vt:lpstr>
      <vt:lpstr>Calibri</vt:lpstr>
      <vt:lpstr>Office Theme</vt:lpstr>
      <vt:lpstr>PowerPoint Presentation</vt:lpstr>
      <vt:lpstr>PowerPoint Presentation</vt:lpstr>
      <vt:lpstr>PowerPoint Presentation</vt:lpstr>
      <vt:lpstr>PowerPoint Presentation</vt:lpstr>
      <vt:lpstr>PowerPoint Presentation</vt:lpstr>
      <vt:lpstr>2021 STD/STI Rates per 100,000 Population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STI/STD Train the Trainer</dc:title>
  <dc:creator>Arcellie A Santos</dc:creator>
  <cp:lastModifiedBy>Sujey Martinez</cp:lastModifiedBy>
  <cp:revision>3</cp:revision>
  <cp:lastPrinted>2023-05-16T00:03:17Z</cp:lastPrinted>
  <dcterms:created xsi:type="dcterms:W3CDTF">2006-08-16T00:00:00Z</dcterms:created>
  <dcterms:modified xsi:type="dcterms:W3CDTF">2024-12-05T19:07:19Z</dcterms:modified>
  <dc:identifier>DAEs1byxpMQ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0x01010029137780ABA2264BB15D10E725C348D5</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y fmtid="{D5CDD505-2E9C-101B-9397-08002B2CF9AE}" pid="12" name="MSIP_Label_cf777c3f-e970-4c3f-869b-abae81aecc97_Enabled">
    <vt:lpwstr>true</vt:lpwstr>
  </property>
  <property fmtid="{D5CDD505-2E9C-101B-9397-08002B2CF9AE}" pid="13" name="MSIP_Label_cf777c3f-e970-4c3f-869b-abae81aecc97_SetDate">
    <vt:lpwstr>2024-04-04T21:29:34Z</vt:lpwstr>
  </property>
  <property fmtid="{D5CDD505-2E9C-101B-9397-08002B2CF9AE}" pid="14" name="MSIP_Label_cf777c3f-e970-4c3f-869b-abae81aecc97_Method">
    <vt:lpwstr>Standard</vt:lpwstr>
  </property>
  <property fmtid="{D5CDD505-2E9C-101B-9397-08002B2CF9AE}" pid="15" name="MSIP_Label_cf777c3f-e970-4c3f-869b-abae81aecc97_Name">
    <vt:lpwstr>Public</vt:lpwstr>
  </property>
  <property fmtid="{D5CDD505-2E9C-101B-9397-08002B2CF9AE}" pid="16" name="MSIP_Label_cf777c3f-e970-4c3f-869b-abae81aecc97_SiteId">
    <vt:lpwstr>e9ab118a-9355-41a6-aaad-633046c798b9</vt:lpwstr>
  </property>
  <property fmtid="{D5CDD505-2E9C-101B-9397-08002B2CF9AE}" pid="17" name="MSIP_Label_cf777c3f-e970-4c3f-869b-abae81aecc97_ActionId">
    <vt:lpwstr>a5969933-2f17-4f4c-8f4c-245fa4279dc2</vt:lpwstr>
  </property>
  <property fmtid="{D5CDD505-2E9C-101B-9397-08002B2CF9AE}" pid="18" name="MSIP_Label_cf777c3f-e970-4c3f-869b-abae81aecc97_ContentBits">
    <vt:lpwstr>0</vt:lpwstr>
  </property>
</Properties>
</file>